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37" r:id="rId1"/>
  </p:sldMasterIdLst>
  <p:notesMasterIdLst>
    <p:notesMasterId r:id="rId26"/>
  </p:notesMasterIdLst>
  <p:sldIdLst>
    <p:sldId id="256" r:id="rId2"/>
    <p:sldId id="257" r:id="rId3"/>
    <p:sldId id="300" r:id="rId4"/>
    <p:sldId id="302" r:id="rId5"/>
    <p:sldId id="258" r:id="rId6"/>
    <p:sldId id="291" r:id="rId7"/>
    <p:sldId id="262" r:id="rId8"/>
    <p:sldId id="266" r:id="rId9"/>
    <p:sldId id="290" r:id="rId10"/>
    <p:sldId id="283" r:id="rId11"/>
    <p:sldId id="284" r:id="rId12"/>
    <p:sldId id="285" r:id="rId13"/>
    <p:sldId id="286" r:id="rId14"/>
    <p:sldId id="287" r:id="rId15"/>
    <p:sldId id="288" r:id="rId16"/>
    <p:sldId id="289" r:id="rId17"/>
    <p:sldId id="297" r:id="rId18"/>
    <p:sldId id="298" r:id="rId19"/>
    <p:sldId id="292" r:id="rId20"/>
    <p:sldId id="293" r:id="rId21"/>
    <p:sldId id="294" r:id="rId22"/>
    <p:sldId id="295" r:id="rId23"/>
    <p:sldId id="296" r:id="rId24"/>
    <p:sldId id="29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92FD29-3422-494F-B0ED-FE4EE2EA1D3D}">
          <p14:sldIdLst>
            <p14:sldId id="256"/>
            <p14:sldId id="257"/>
            <p14:sldId id="300"/>
            <p14:sldId id="302"/>
          </p14:sldIdLst>
        </p14:section>
        <p14:section name="Untitled Section" id="{A11E63CF-F1D6-4CE6-B420-31BF947063C2}">
          <p14:sldIdLst>
            <p14:sldId id="258"/>
            <p14:sldId id="291"/>
            <p14:sldId id="262"/>
            <p14:sldId id="266"/>
            <p14:sldId id="290"/>
            <p14:sldId id="283"/>
            <p14:sldId id="284"/>
            <p14:sldId id="285"/>
            <p14:sldId id="286"/>
            <p14:sldId id="287"/>
            <p14:sldId id="288"/>
            <p14:sldId id="289"/>
            <p14:sldId id="297"/>
            <p14:sldId id="298"/>
            <p14:sldId id="292"/>
            <p14:sldId id="293"/>
            <p14:sldId id="294"/>
            <p14:sldId id="295"/>
            <p14:sldId id="296"/>
            <p14:sldId id="299"/>
          </p14:sldIdLst>
        </p14:section>
      </p14:sectionLst>
    </p:ext>
    <p:ext uri="{EFAFB233-063F-42B5-8137-9DF3F51BA10A}">
      <p15:sldGuideLst xmlns:p15="http://schemas.microsoft.com/office/powerpoint/2012/main" xmlns="">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D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52" autoAdjust="0"/>
  </p:normalViewPr>
  <p:slideViewPr>
    <p:cSldViewPr snapToGrid="0" showGuides="1">
      <p:cViewPr varScale="1">
        <p:scale>
          <a:sx n="55" d="100"/>
          <a:sy n="55" d="100"/>
        </p:scale>
        <p:origin x="-662" y="-77"/>
      </p:cViewPr>
      <p:guideLst>
        <p:guide orient="horz" pos="2328"/>
        <p:guide orient="horz" pos="624"/>
        <p:guide orient="horz" pos="4056"/>
        <p:guide pos="3864"/>
        <p:guide pos="7512"/>
        <p:guide pos="1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9/21/2020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0DA1498-92C7-4E4B-8045-C9195F453964}" type="datetimeFigureOut">
              <a:rPr lang="en-US" smtClean="0"/>
              <a:t>9/21/2020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987543727"/>
      </p:ext>
    </p:extLst>
  </p:cSld>
  <p:clrMapOvr>
    <a:masterClrMapping/>
  </p:clrMapOvr>
  <p:extLst>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DA1498-92C7-4E4B-8045-C9195F453964}" type="datetimeFigureOut">
              <a:rPr lang="en-US" smtClean="0"/>
              <a:t>9/21/2020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832050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DA1498-92C7-4E4B-8045-C9195F453964}" type="datetimeFigureOut">
              <a:rPr lang="en-US" smtClean="0"/>
              <a:t>9/21/2020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985630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0DA1498-92C7-4E4B-8045-C9195F453964}" type="datetimeFigureOut">
              <a:rPr lang="en-US" smtClean="0"/>
              <a:t>9/21/2020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D51D64-7A65-46A5-836E-905D7C4B2022}" type="slidenum">
              <a:rPr lang="en-US" smtClean="0"/>
              <a:t>‹#›</a:t>
            </a:fld>
            <a:endParaRPr lang="en-US"/>
          </a:p>
        </p:txBody>
      </p:sp>
    </p:spTree>
    <p:extLst>
      <p:ext uri="{BB962C8B-B14F-4D97-AF65-F5344CB8AC3E}">
        <p14:creationId xmlns:p14="http://schemas.microsoft.com/office/powerpoint/2010/main" val="3642202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9/21/2020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162968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0DA1498-92C7-4E4B-8045-C9195F453964}" type="datetimeFigureOut">
              <a:rPr lang="en-US" smtClean="0"/>
              <a:t>9/21/2020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564735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0DA1498-92C7-4E4B-8045-C9195F453964}" type="datetimeFigureOut">
              <a:rPr lang="en-US" smtClean="0"/>
              <a:t>9/21/2020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120495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0DA1498-92C7-4E4B-8045-C9195F453964}" type="datetimeFigureOut">
              <a:rPr lang="en-US" smtClean="0"/>
              <a:t>9/21/2020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02224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A1498-92C7-4E4B-8045-C9195F453964}" type="datetimeFigureOut">
              <a:rPr lang="en-US" smtClean="0"/>
              <a:t>9/21/2020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339193728"/>
      </p:ext>
    </p:extLst>
  </p:cSld>
  <p:clrMapOvr>
    <a:masterClrMapping/>
  </p:clrMapOvr>
  <p:extLst>
    <p:ext uri="{DCECCB84-F9BA-43D5-87BE-67443E8EF086}">
      <p15:sldGuideLst xmlns:p15="http://schemas.microsoft.com/office/powerpoint/2012/main" xmlns=""/>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DA1498-92C7-4E4B-8045-C9195F453964}" type="datetimeFigureOut">
              <a:rPr lang="en-US" smtClean="0"/>
              <a:t>9/21/2020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47212120"/>
      </p:ext>
    </p:extLst>
  </p:cSld>
  <p:clrMapOvr>
    <a:masterClrMapping/>
  </p:clrMapOvr>
  <p:extLst>
    <p:ext uri="{DCECCB84-F9BA-43D5-87BE-67443E8EF086}">
      <p15:sldGuideLst xmlns:p15="http://schemas.microsoft.com/office/powerpoint/2012/main" xmlns=""/>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0DA1498-92C7-4E4B-8045-C9195F453964}" type="datetimeFigureOut">
              <a:rPr lang="en-US" smtClean="0"/>
              <a:t>9/21/2020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4238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9/21/2020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3909003557"/>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smartdraw.com/data-flow-diagram/" TargetMode="External"/><Relationship Id="rId2" Type="http://schemas.openxmlformats.org/officeDocument/2006/relationships/hyperlink" Target="https://www.smartdraw.com/flowchart/" TargetMode="Externa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DFE">
            <a:alpha val="4706"/>
          </a:srgbClr>
        </a:solidFill>
        <a:effectLst/>
      </p:bgPr>
    </p:bg>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0" y="134938"/>
            <a:ext cx="12090400" cy="6469062"/>
          </a:xfr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innerShdw blurRad="63500" dist="50800" dir="16200000">
              <a:prstClr val="black">
                <a:alpha val="50000"/>
              </a:prstClr>
            </a:innerShdw>
          </a:effectLst>
        </p:spPr>
        <p:txBody>
          <a:bodyPr>
            <a:normAutofit fontScale="92500" lnSpcReduction="10000"/>
          </a:bodyPr>
          <a:lstStyle/>
          <a:p>
            <a:pPr marL="0" indent="0">
              <a:buNone/>
            </a:pPr>
            <a:r>
              <a:rPr lang="en-US" sz="5400" dirty="0" smtClean="0">
                <a:latin typeface="Lucida Fax" panose="02060602050505020204" pitchFamily="18" charset="0"/>
              </a:rPr>
              <a:t>   </a:t>
            </a:r>
          </a:p>
          <a:p>
            <a:pPr marL="0" indent="0">
              <a:buNone/>
            </a:pPr>
            <a:r>
              <a:rPr lang="en-US" sz="5400" dirty="0">
                <a:latin typeface="Lucida Fax" panose="02060602050505020204" pitchFamily="18" charset="0"/>
              </a:rPr>
              <a:t> </a:t>
            </a:r>
            <a:r>
              <a:rPr lang="en-US" sz="5400" dirty="0" smtClean="0">
                <a:latin typeface="Lucida Fax" panose="02060602050505020204" pitchFamily="18" charset="0"/>
              </a:rPr>
              <a:t>    </a:t>
            </a:r>
            <a:r>
              <a:rPr lang="en-US" sz="7800" b="1" spc="300" dirty="0" smtClean="0">
                <a:solidFill>
                  <a:schemeClr val="tx1"/>
                </a:solidFill>
                <a:latin typeface="Times New Roman" panose="02020603050405020304" pitchFamily="18" charset="0"/>
                <a:cs typeface="Times New Roman" panose="02020603050405020304" pitchFamily="18" charset="0"/>
              </a:rPr>
              <a:t>Online College Event </a:t>
            </a:r>
          </a:p>
          <a:p>
            <a:pPr marL="0" indent="0">
              <a:buNone/>
            </a:pPr>
            <a:r>
              <a:rPr lang="en-US" sz="7800" b="1" spc="300" dirty="0" smtClean="0">
                <a:solidFill>
                  <a:schemeClr val="tx1"/>
                </a:solidFill>
                <a:latin typeface="Times New Roman" panose="02020603050405020304" pitchFamily="18" charset="0"/>
                <a:cs typeface="Times New Roman" panose="02020603050405020304" pitchFamily="18" charset="0"/>
              </a:rPr>
              <a:t>           Management </a:t>
            </a:r>
          </a:p>
          <a:p>
            <a:pPr marL="0" indent="0">
              <a:buNone/>
            </a:pPr>
            <a:r>
              <a:rPr lang="en-US" sz="7800" b="1" spc="300" dirty="0" smtClean="0">
                <a:solidFill>
                  <a:schemeClr val="tx1"/>
                </a:solidFill>
                <a:latin typeface="Times New Roman" panose="02020603050405020304" pitchFamily="18" charset="0"/>
                <a:cs typeface="Times New Roman" panose="02020603050405020304" pitchFamily="18" charset="0"/>
              </a:rPr>
              <a:t>               System</a:t>
            </a:r>
          </a:p>
          <a:p>
            <a:pPr marL="0" indent="0">
              <a:buNone/>
            </a:pPr>
            <a:endParaRPr lang="en-US" sz="7800" b="1" spc="300" dirty="0" smtClean="0">
              <a:solidFill>
                <a:schemeClr val="tx1"/>
              </a:solidFill>
              <a:latin typeface="Times New Roman" panose="02020603050405020304" pitchFamily="18" charset="0"/>
              <a:cs typeface="Times New Roman" panose="02020603050405020304" pitchFamily="18" charset="0"/>
            </a:endParaRPr>
          </a:p>
          <a:p>
            <a:pPr marL="0" indent="0">
              <a:buNone/>
            </a:pPr>
            <a:r>
              <a:rPr lang="en-US" sz="4200" dirty="0" smtClean="0">
                <a:solidFill>
                  <a:schemeClr val="tx1"/>
                </a:solidFill>
              </a:rPr>
              <a:t>Effort </a:t>
            </a:r>
            <a:r>
              <a:rPr lang="en-US" sz="4200" dirty="0">
                <a:solidFill>
                  <a:schemeClr val="tx1"/>
                </a:solidFill>
              </a:rPr>
              <a:t>By :-  </a:t>
            </a:r>
            <a:r>
              <a:rPr lang="en-US" sz="4200" dirty="0" smtClean="0">
                <a:solidFill>
                  <a:schemeClr val="tx1"/>
                </a:solidFill>
              </a:rPr>
              <a:t>Priti Maurya                                                                                                                                                                                                                                                                                                            						</a:t>
            </a:r>
          </a:p>
          <a:p>
            <a:pPr marL="0" indent="0">
              <a:buNone/>
            </a:pPr>
            <a:r>
              <a:rPr lang="en-US" sz="4200" dirty="0">
                <a:solidFill>
                  <a:schemeClr val="tx1"/>
                </a:solidFill>
              </a:rPr>
              <a:t>	</a:t>
            </a:r>
            <a:r>
              <a:rPr lang="en-US" sz="4200" dirty="0" smtClean="0">
                <a:solidFill>
                  <a:schemeClr val="tx1"/>
                </a:solidFill>
              </a:rPr>
              <a:t>					  Guide by:- Mrs. </a:t>
            </a:r>
            <a:r>
              <a:rPr lang="en-US" sz="4200" dirty="0" err="1" smtClean="0">
                <a:solidFill>
                  <a:schemeClr val="tx1"/>
                </a:solidFill>
              </a:rPr>
              <a:t>Pallavi</a:t>
            </a:r>
            <a:r>
              <a:rPr lang="en-US" sz="4200" dirty="0" smtClean="0">
                <a:solidFill>
                  <a:schemeClr val="tx1"/>
                </a:solidFill>
              </a:rPr>
              <a:t> </a:t>
            </a:r>
            <a:r>
              <a:rPr lang="en-US" sz="4200" dirty="0" err="1" smtClean="0">
                <a:solidFill>
                  <a:schemeClr val="tx1"/>
                </a:solidFill>
              </a:rPr>
              <a:t>Ahire</a:t>
            </a:r>
            <a:endParaRPr lang="en-US" sz="7800" b="1" spc="3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899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
          </p:nvPr>
        </p:nvSpPr>
        <p:spPr>
          <a:xfrm>
            <a:off x="207611" y="134585"/>
            <a:ext cx="5707768" cy="823912"/>
          </a:xfrm>
        </p:spPr>
        <p:txBody>
          <a:bodyPr/>
          <a:lstStyle/>
          <a:p>
            <a:r>
              <a:rPr lang="en-US" dirty="0"/>
              <a:t>Registration page</a:t>
            </a:r>
          </a:p>
        </p:txBody>
      </p:sp>
      <p:pic>
        <p:nvPicPr>
          <p:cNvPr id="8" name="Picture Placeholder 4"/>
          <p:cNvPicPr>
            <a:picLocks noGrp="1"/>
          </p:cNvPicPr>
          <p:nvPr>
            <p:ph sz="half" idx="2"/>
          </p:nvPr>
        </p:nvPicPr>
        <p:blipFill rotWithShape="1">
          <a:blip r:embed="rId2">
            <a:extLst>
              <a:ext uri="{28A0092B-C50C-407E-A947-70E740481C1C}">
                <a14:useLocalDpi xmlns:a14="http://schemas.microsoft.com/office/drawing/2010/main" val="0"/>
              </a:ext>
            </a:extLst>
          </a:blip>
          <a:srcRect l="12581" t="17911" r="19976" b="15575"/>
          <a:stretch/>
        </p:blipFill>
        <p:spPr bwMode="auto">
          <a:xfrm>
            <a:off x="207611" y="958497"/>
            <a:ext cx="5617456" cy="5231166"/>
          </a:xfrm>
          <a:prstGeom prst="rect">
            <a:avLst/>
          </a:prstGeom>
          <a:noFill/>
          <a:ln>
            <a:noFill/>
          </a:ln>
        </p:spPr>
      </p:pic>
      <p:sp>
        <p:nvSpPr>
          <p:cNvPr id="11" name="Text Placeholder 10"/>
          <p:cNvSpPr>
            <a:spLocks noGrp="1"/>
          </p:cNvSpPr>
          <p:nvPr>
            <p:ph type="body" sz="quarter" idx="3"/>
          </p:nvPr>
        </p:nvSpPr>
        <p:spPr>
          <a:xfrm>
            <a:off x="5997575" y="134585"/>
            <a:ext cx="5968647" cy="823912"/>
          </a:xfrm>
        </p:spPr>
        <p:txBody>
          <a:bodyPr/>
          <a:lstStyle/>
          <a:p>
            <a:r>
              <a:rPr lang="en-US" dirty="0"/>
              <a:t>Login Page</a:t>
            </a:r>
          </a:p>
        </p:txBody>
      </p:sp>
      <p:sp>
        <p:nvSpPr>
          <p:cNvPr id="12" name="Content Placeholder 11"/>
          <p:cNvSpPr>
            <a:spLocks noGrp="1"/>
          </p:cNvSpPr>
          <p:nvPr>
            <p:ph sz="quarter" idx="4"/>
          </p:nvPr>
        </p:nvSpPr>
        <p:spPr>
          <a:xfrm>
            <a:off x="5997575" y="958497"/>
            <a:ext cx="5968647" cy="5231166"/>
          </a:xfrm>
        </p:spPr>
        <p:txBody>
          <a:bodyPr/>
          <a:lstStyle/>
          <a:p>
            <a:pPr marL="0" indent="0">
              <a:buNone/>
            </a:pPr>
            <a:endParaRPr lang="en-US" dirty="0"/>
          </a:p>
        </p:txBody>
      </p:sp>
      <p:pic>
        <p:nvPicPr>
          <p:cNvPr id="9" name="Picture 8"/>
          <p:cNvPicPr/>
          <p:nvPr/>
        </p:nvPicPr>
        <p:blipFill rotWithShape="1">
          <a:blip r:embed="rId3">
            <a:extLst>
              <a:ext uri="{28A0092B-C50C-407E-A947-70E740481C1C}">
                <a14:useLocalDpi xmlns:a14="http://schemas.microsoft.com/office/drawing/2010/main" val="0"/>
              </a:ext>
            </a:extLst>
          </a:blip>
          <a:srcRect t="8756" r="1235" b="11866"/>
          <a:stretch/>
        </p:blipFill>
        <p:spPr bwMode="auto">
          <a:xfrm>
            <a:off x="5997575" y="958497"/>
            <a:ext cx="5968647" cy="5231166"/>
          </a:xfrm>
          <a:prstGeom prst="rect">
            <a:avLst/>
          </a:prstGeom>
          <a:noFill/>
          <a:ln>
            <a:noFill/>
          </a:ln>
        </p:spPr>
      </p:pic>
    </p:spTree>
    <p:extLst>
      <p:ext uri="{BB962C8B-B14F-4D97-AF65-F5344CB8AC3E}">
        <p14:creationId xmlns:p14="http://schemas.microsoft.com/office/powerpoint/2010/main" val="11596474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191912" y="146757"/>
            <a:ext cx="5805664" cy="530577"/>
          </a:xfrm>
        </p:spPr>
        <p:txBody>
          <a:bodyPr/>
          <a:lstStyle/>
          <a:p>
            <a:r>
              <a:rPr lang="en-US" dirty="0" smtClean="0"/>
              <a:t>Home Page</a:t>
            </a:r>
            <a:endParaRPr lang="en-US" dirty="0"/>
          </a:p>
        </p:txBody>
      </p:sp>
      <p:pic>
        <p:nvPicPr>
          <p:cNvPr id="13" name="Picture Placeholder 4"/>
          <p:cNvPicPr>
            <a:picLocks noGrp="1"/>
          </p:cNvPicPr>
          <p:nvPr>
            <p:ph sz="half" idx="2"/>
          </p:nvPr>
        </p:nvPicPr>
        <p:blipFill rotWithShape="1">
          <a:blip r:embed="rId2">
            <a:extLst>
              <a:ext uri="{28A0092B-C50C-407E-A947-70E740481C1C}">
                <a14:useLocalDpi xmlns:a14="http://schemas.microsoft.com/office/drawing/2010/main" val="0"/>
              </a:ext>
            </a:extLst>
          </a:blip>
          <a:srcRect l="165" t="9190" r="6068" b="12307"/>
          <a:stretch/>
        </p:blipFill>
        <p:spPr bwMode="auto">
          <a:xfrm>
            <a:off x="191912" y="677334"/>
            <a:ext cx="5805664" cy="5655733"/>
          </a:xfrm>
          <a:prstGeom prst="rect">
            <a:avLst/>
          </a:prstGeom>
          <a:noFill/>
          <a:ln>
            <a:noFill/>
          </a:ln>
        </p:spPr>
      </p:pic>
      <p:sp>
        <p:nvSpPr>
          <p:cNvPr id="11" name="Text Placeholder 10"/>
          <p:cNvSpPr>
            <a:spLocks noGrp="1"/>
          </p:cNvSpPr>
          <p:nvPr>
            <p:ph type="body" sz="quarter" idx="3"/>
          </p:nvPr>
        </p:nvSpPr>
        <p:spPr>
          <a:xfrm>
            <a:off x="6172199" y="146758"/>
            <a:ext cx="5726289" cy="530576"/>
          </a:xfrm>
        </p:spPr>
        <p:txBody>
          <a:bodyPr/>
          <a:lstStyle/>
          <a:p>
            <a:r>
              <a:rPr lang="en-US" dirty="0" smtClean="0"/>
              <a:t>Upcoming Event</a:t>
            </a:r>
            <a:endParaRPr lang="en-US" dirty="0"/>
          </a:p>
        </p:txBody>
      </p:sp>
      <p:pic>
        <p:nvPicPr>
          <p:cNvPr id="14" name="Picture Placeholder 4"/>
          <p:cNvPicPr>
            <a:picLocks noGrp="1"/>
          </p:cNvPicPr>
          <p:nvPr>
            <p:ph sz="quarter" idx="4"/>
          </p:nvPr>
        </p:nvPicPr>
        <p:blipFill rotWithShape="1">
          <a:blip r:embed="rId3">
            <a:extLst>
              <a:ext uri="{28A0092B-C50C-407E-A947-70E740481C1C}">
                <a14:useLocalDpi xmlns:a14="http://schemas.microsoft.com/office/drawing/2010/main" val="0"/>
              </a:ext>
            </a:extLst>
          </a:blip>
          <a:srcRect l="13854" t="10128" r="23258" b="4938"/>
          <a:stretch/>
        </p:blipFill>
        <p:spPr bwMode="auto">
          <a:xfrm>
            <a:off x="6172200" y="756355"/>
            <a:ext cx="5861756" cy="5576711"/>
          </a:xfrm>
          <a:prstGeom prst="rect">
            <a:avLst/>
          </a:prstGeom>
          <a:noFill/>
          <a:ln>
            <a:noFill/>
          </a:ln>
        </p:spPr>
      </p:pic>
    </p:spTree>
    <p:extLst>
      <p:ext uri="{BB962C8B-B14F-4D97-AF65-F5344CB8AC3E}">
        <p14:creationId xmlns:p14="http://schemas.microsoft.com/office/powerpoint/2010/main" val="20299681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90312" y="90311"/>
            <a:ext cx="5907264" cy="485422"/>
          </a:xfrm>
        </p:spPr>
        <p:txBody>
          <a:bodyPr/>
          <a:lstStyle/>
          <a:p>
            <a:r>
              <a:rPr lang="en-US" dirty="0"/>
              <a:t>Event Home page</a:t>
            </a:r>
          </a:p>
        </p:txBody>
      </p:sp>
      <p:pic>
        <p:nvPicPr>
          <p:cNvPr id="10" name="Content Placeholder 9"/>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5742" r="15238" b="11446"/>
          <a:stretch/>
        </p:blipFill>
        <p:spPr bwMode="auto">
          <a:xfrm>
            <a:off x="90312" y="575733"/>
            <a:ext cx="5907264" cy="5655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3"/>
          </p:nvPr>
        </p:nvSpPr>
        <p:spPr>
          <a:xfrm>
            <a:off x="6172199" y="90312"/>
            <a:ext cx="5873045" cy="485422"/>
          </a:xfrm>
        </p:spPr>
        <p:txBody>
          <a:bodyPr/>
          <a:lstStyle/>
          <a:p>
            <a:r>
              <a:rPr lang="en-US" dirty="0"/>
              <a:t>Event Info page </a:t>
            </a:r>
          </a:p>
        </p:txBody>
      </p:sp>
      <p:pic>
        <p:nvPicPr>
          <p:cNvPr id="11" name="Content Placeholder 10"/>
          <p:cNvPicPr>
            <a:picLocks noGrp="1"/>
          </p:cNvPicPr>
          <p:nvPr>
            <p:ph sz="quarter" idx="4"/>
          </p:nvPr>
        </p:nvPicPr>
        <p:blipFill rotWithShape="1">
          <a:blip r:embed="rId3">
            <a:extLst>
              <a:ext uri="{28A0092B-C50C-407E-A947-70E740481C1C}">
                <a14:useLocalDpi xmlns:a14="http://schemas.microsoft.com/office/drawing/2010/main" val="0"/>
              </a:ext>
            </a:extLst>
          </a:blip>
          <a:srcRect t="8707" r="18307" b="6049"/>
          <a:stretch/>
        </p:blipFill>
        <p:spPr bwMode="auto">
          <a:xfrm>
            <a:off x="6566316" y="575733"/>
            <a:ext cx="5478927" cy="5655734"/>
          </a:xfrm>
          <a:prstGeom prst="rect">
            <a:avLst/>
          </a:prstGeom>
          <a:noFill/>
          <a:ln>
            <a:noFill/>
          </a:ln>
        </p:spPr>
      </p:pic>
    </p:spTree>
    <p:extLst>
      <p:ext uri="{BB962C8B-B14F-4D97-AF65-F5344CB8AC3E}">
        <p14:creationId xmlns:p14="http://schemas.microsoft.com/office/powerpoint/2010/main" val="30772832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28588" y="123296"/>
            <a:ext cx="5730345" cy="678215"/>
          </a:xfrm>
        </p:spPr>
        <p:txBody>
          <a:bodyPr/>
          <a:lstStyle/>
          <a:p>
            <a:r>
              <a:rPr lang="en-US" dirty="0"/>
              <a:t>Event Registration </a:t>
            </a:r>
          </a:p>
        </p:txBody>
      </p:sp>
      <p:pic>
        <p:nvPicPr>
          <p:cNvPr id="10" name="Content Placeholder 9"/>
          <p:cNvPicPr>
            <a:picLocks noGrp="1"/>
          </p:cNvPicPr>
          <p:nvPr>
            <p:ph sz="half" idx="2"/>
          </p:nvPr>
        </p:nvPicPr>
        <p:blipFill rotWithShape="1">
          <a:blip r:embed="rId2">
            <a:extLst>
              <a:ext uri="{28A0092B-C50C-407E-A947-70E740481C1C}">
                <a14:useLocalDpi xmlns:a14="http://schemas.microsoft.com/office/drawing/2010/main" val="0"/>
              </a:ext>
            </a:extLst>
          </a:blip>
          <a:srcRect t="9043" r="18351" b="9752"/>
          <a:stretch/>
        </p:blipFill>
        <p:spPr bwMode="auto">
          <a:xfrm>
            <a:off x="128587" y="801511"/>
            <a:ext cx="5730345" cy="5362222"/>
          </a:xfrm>
          <a:prstGeom prst="rect">
            <a:avLst/>
          </a:prstGeom>
          <a:noFill/>
          <a:ln>
            <a:noFill/>
          </a:ln>
        </p:spPr>
      </p:pic>
      <p:sp>
        <p:nvSpPr>
          <p:cNvPr id="8" name="Text Placeholder 7"/>
          <p:cNvSpPr>
            <a:spLocks noGrp="1"/>
          </p:cNvSpPr>
          <p:nvPr>
            <p:ph type="body" sz="quarter" idx="3"/>
          </p:nvPr>
        </p:nvSpPr>
        <p:spPr>
          <a:xfrm>
            <a:off x="5997575" y="123296"/>
            <a:ext cx="5979936" cy="678215"/>
          </a:xfrm>
        </p:spPr>
        <p:txBody>
          <a:bodyPr/>
          <a:lstStyle/>
          <a:p>
            <a:r>
              <a:rPr lang="en-US" dirty="0"/>
              <a:t>Event Login Page </a:t>
            </a:r>
          </a:p>
        </p:txBody>
      </p:sp>
      <p:pic>
        <p:nvPicPr>
          <p:cNvPr id="11" name="Picture Placeholder 4"/>
          <p:cNvPicPr>
            <a:picLocks noGrp="1"/>
          </p:cNvPicPr>
          <p:nvPr>
            <p:ph sz="quarter" idx="4"/>
          </p:nvPr>
        </p:nvPicPr>
        <p:blipFill rotWithShape="1">
          <a:blip r:embed="rId3">
            <a:extLst>
              <a:ext uri="{28A0092B-C50C-407E-A947-70E740481C1C}">
                <a14:useLocalDpi xmlns:a14="http://schemas.microsoft.com/office/drawing/2010/main" val="0"/>
              </a:ext>
            </a:extLst>
          </a:blip>
          <a:srcRect l="167" t="9311" r="34263" b="8324"/>
          <a:stretch/>
        </p:blipFill>
        <p:spPr bwMode="auto">
          <a:xfrm>
            <a:off x="5997574" y="801511"/>
            <a:ext cx="5855759" cy="5362222"/>
          </a:xfrm>
          <a:prstGeom prst="rect">
            <a:avLst/>
          </a:prstGeom>
          <a:noFill/>
          <a:ln>
            <a:noFill/>
          </a:ln>
        </p:spPr>
      </p:pic>
    </p:spTree>
    <p:extLst>
      <p:ext uri="{BB962C8B-B14F-4D97-AF65-F5344CB8AC3E}">
        <p14:creationId xmlns:p14="http://schemas.microsoft.com/office/powerpoint/2010/main" val="7337460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17299" y="89430"/>
            <a:ext cx="5730345" cy="823912"/>
          </a:xfrm>
        </p:spPr>
        <p:txBody>
          <a:bodyPr/>
          <a:lstStyle/>
          <a:p>
            <a:r>
              <a:rPr lang="en-US" dirty="0"/>
              <a:t>Payment page</a:t>
            </a:r>
          </a:p>
        </p:txBody>
      </p:sp>
      <p:pic>
        <p:nvPicPr>
          <p:cNvPr id="10" name="Picture Placeholder 8"/>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747" t="9742" r="35213" b="11585"/>
          <a:stretch/>
        </p:blipFill>
        <p:spPr>
          <a:xfrm>
            <a:off x="214488" y="913341"/>
            <a:ext cx="5633155" cy="5679369"/>
          </a:xfrm>
        </p:spPr>
      </p:pic>
      <p:sp>
        <p:nvSpPr>
          <p:cNvPr id="8" name="Text Placeholder 7"/>
          <p:cNvSpPr>
            <a:spLocks noGrp="1"/>
          </p:cNvSpPr>
          <p:nvPr>
            <p:ph type="body" sz="quarter" idx="3"/>
          </p:nvPr>
        </p:nvSpPr>
        <p:spPr>
          <a:xfrm>
            <a:off x="5997574" y="89430"/>
            <a:ext cx="6013803" cy="823912"/>
          </a:xfrm>
        </p:spPr>
        <p:txBody>
          <a:bodyPr/>
          <a:lstStyle/>
          <a:p>
            <a:r>
              <a:rPr lang="en-US" dirty="0"/>
              <a:t>Volunteer Home Page</a:t>
            </a:r>
          </a:p>
        </p:txBody>
      </p:sp>
      <p:pic>
        <p:nvPicPr>
          <p:cNvPr id="11" name="Picture Placeholder 4"/>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372" t="9005" r="6569" b="12417"/>
          <a:stretch/>
        </p:blipFill>
        <p:spPr>
          <a:xfrm>
            <a:off x="6130057" y="913340"/>
            <a:ext cx="5881319" cy="5679369"/>
          </a:xfrm>
        </p:spPr>
      </p:pic>
    </p:spTree>
    <p:extLst>
      <p:ext uri="{BB962C8B-B14F-4D97-AF65-F5344CB8AC3E}">
        <p14:creationId xmlns:p14="http://schemas.microsoft.com/office/powerpoint/2010/main" val="29204066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51166" y="44274"/>
            <a:ext cx="5846409" cy="845608"/>
          </a:xfrm>
        </p:spPr>
        <p:txBody>
          <a:bodyPr/>
          <a:lstStyle/>
          <a:p>
            <a:r>
              <a:rPr lang="en-US" dirty="0"/>
              <a:t>Volunteer Login page</a:t>
            </a:r>
          </a:p>
        </p:txBody>
      </p:sp>
      <p:pic>
        <p:nvPicPr>
          <p:cNvPr id="10" name="Picture Placeholder 4"/>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729" t="9910" r="12932" b="12410"/>
          <a:stretch/>
        </p:blipFill>
        <p:spPr>
          <a:xfrm>
            <a:off x="304800" y="889882"/>
            <a:ext cx="5692775" cy="5657673"/>
          </a:xfrm>
        </p:spPr>
      </p:pic>
      <p:sp>
        <p:nvSpPr>
          <p:cNvPr id="8" name="Text Placeholder 7"/>
          <p:cNvSpPr>
            <a:spLocks noGrp="1"/>
          </p:cNvSpPr>
          <p:nvPr>
            <p:ph type="body" sz="quarter" idx="3"/>
          </p:nvPr>
        </p:nvSpPr>
        <p:spPr>
          <a:xfrm>
            <a:off x="6172200" y="65970"/>
            <a:ext cx="5861756" cy="823912"/>
          </a:xfrm>
        </p:spPr>
        <p:txBody>
          <a:bodyPr/>
          <a:lstStyle/>
          <a:p>
            <a:r>
              <a:rPr lang="en-US" dirty="0"/>
              <a:t>Volunteer Guidelines</a:t>
            </a:r>
          </a:p>
        </p:txBody>
      </p:sp>
      <p:pic>
        <p:nvPicPr>
          <p:cNvPr id="11" name="Picture Placeholder 4"/>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12519" t="9891" r="16448" b="10881"/>
          <a:stretch/>
        </p:blipFill>
        <p:spPr>
          <a:xfrm>
            <a:off x="6172200" y="889882"/>
            <a:ext cx="5861050" cy="5657673"/>
          </a:xfrm>
        </p:spPr>
      </p:pic>
    </p:spTree>
    <p:extLst>
      <p:ext uri="{BB962C8B-B14F-4D97-AF65-F5344CB8AC3E}">
        <p14:creationId xmlns:p14="http://schemas.microsoft.com/office/powerpoint/2010/main" val="39050523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39877" y="123296"/>
            <a:ext cx="5628745" cy="823912"/>
          </a:xfrm>
        </p:spPr>
        <p:txBody>
          <a:bodyPr/>
          <a:lstStyle/>
          <a:p>
            <a:r>
              <a:rPr lang="en-US" dirty="0"/>
              <a:t>About page </a:t>
            </a:r>
          </a:p>
        </p:txBody>
      </p:sp>
      <p:pic>
        <p:nvPicPr>
          <p:cNvPr id="10" name="Picture Placeholder 4"/>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74" t="9341" r="17344" b="12106"/>
          <a:stretch/>
        </p:blipFill>
        <p:spPr>
          <a:xfrm>
            <a:off x="139878" y="947208"/>
            <a:ext cx="5628744" cy="5498748"/>
          </a:xfrm>
        </p:spPr>
      </p:pic>
      <p:sp>
        <p:nvSpPr>
          <p:cNvPr id="8" name="Text Placeholder 7"/>
          <p:cNvSpPr>
            <a:spLocks noGrp="1"/>
          </p:cNvSpPr>
          <p:nvPr>
            <p:ph type="body" sz="quarter" idx="3"/>
          </p:nvPr>
        </p:nvSpPr>
        <p:spPr>
          <a:xfrm>
            <a:off x="5997575" y="123296"/>
            <a:ext cx="5979936" cy="823912"/>
          </a:xfrm>
        </p:spPr>
        <p:txBody>
          <a:bodyPr/>
          <a:lstStyle/>
          <a:p>
            <a:r>
              <a:rPr lang="en-US" dirty="0"/>
              <a:t>Contact us/Feedback</a:t>
            </a:r>
          </a:p>
        </p:txBody>
      </p:sp>
      <p:pic>
        <p:nvPicPr>
          <p:cNvPr id="11" name="Picture Placeholder 4"/>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l="524" t="10215" r="18154" b="13421"/>
          <a:stretch/>
        </p:blipFill>
        <p:spPr>
          <a:xfrm>
            <a:off x="5997575" y="947208"/>
            <a:ext cx="5979936" cy="5498748"/>
          </a:xfrm>
        </p:spPr>
      </p:pic>
    </p:spTree>
    <p:extLst>
      <p:ext uri="{BB962C8B-B14F-4D97-AF65-F5344CB8AC3E}">
        <p14:creationId xmlns:p14="http://schemas.microsoft.com/office/powerpoint/2010/main" val="30407320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178" y="112889"/>
            <a:ext cx="11842044" cy="677333"/>
          </a:xfrm>
        </p:spPr>
        <p:txBody>
          <a:bodyPr>
            <a:normAutofit fontScale="90000"/>
          </a:bodyPr>
          <a:lstStyle/>
          <a:p>
            <a:r>
              <a:rPr lang="en-US" dirty="0" smtClean="0"/>
              <a:t>Admin </a:t>
            </a:r>
            <a:endParaRPr lang="en-US" dirty="0"/>
          </a:p>
        </p:txBody>
      </p:sp>
      <p:sp>
        <p:nvSpPr>
          <p:cNvPr id="3" name="Text Placeholder 2"/>
          <p:cNvSpPr>
            <a:spLocks noGrp="1"/>
          </p:cNvSpPr>
          <p:nvPr>
            <p:ph type="body" idx="1"/>
          </p:nvPr>
        </p:nvSpPr>
        <p:spPr>
          <a:xfrm>
            <a:off x="124179" y="790222"/>
            <a:ext cx="5873396" cy="541867"/>
          </a:xfrm>
        </p:spPr>
        <p:txBody>
          <a:bodyPr/>
          <a:lstStyle/>
          <a:p>
            <a:r>
              <a:rPr lang="en-US" dirty="0" smtClean="0"/>
              <a:t>Upcoming Page</a:t>
            </a:r>
            <a:endParaRPr lang="en-US" dirty="0"/>
          </a:p>
        </p:txBody>
      </p:sp>
      <p:pic>
        <p:nvPicPr>
          <p:cNvPr id="7" name="Content Placeholder 6"/>
          <p:cNvPicPr>
            <a:picLocks noGrp="1"/>
          </p:cNvPicPr>
          <p:nvPr>
            <p:ph sz="half" idx="2"/>
          </p:nvPr>
        </p:nvPicPr>
        <p:blipFill rotWithShape="1">
          <a:blip r:embed="rId2">
            <a:extLst>
              <a:ext uri="{28A0092B-C50C-407E-A947-70E740481C1C}">
                <a14:useLocalDpi xmlns:a14="http://schemas.microsoft.com/office/drawing/2010/main" val="0"/>
              </a:ext>
            </a:extLst>
          </a:blip>
          <a:srcRect t="8260" r="1674" b="10906"/>
          <a:stretch/>
        </p:blipFill>
        <p:spPr bwMode="auto">
          <a:xfrm>
            <a:off x="317422" y="1332089"/>
            <a:ext cx="5496356" cy="4857574"/>
          </a:xfrm>
          <a:prstGeom prst="rect">
            <a:avLst/>
          </a:prstGeom>
          <a:noFill/>
          <a:ln>
            <a:noFill/>
          </a:ln>
        </p:spPr>
      </p:pic>
      <p:sp>
        <p:nvSpPr>
          <p:cNvPr id="5" name="Text Placeholder 4"/>
          <p:cNvSpPr>
            <a:spLocks noGrp="1"/>
          </p:cNvSpPr>
          <p:nvPr>
            <p:ph type="body" sz="quarter" idx="3"/>
          </p:nvPr>
        </p:nvSpPr>
        <p:spPr>
          <a:xfrm>
            <a:off x="6172200" y="790222"/>
            <a:ext cx="5794022" cy="541867"/>
          </a:xfrm>
        </p:spPr>
        <p:txBody>
          <a:bodyPr/>
          <a:lstStyle/>
          <a:p>
            <a:r>
              <a:rPr lang="en-US" dirty="0" smtClean="0"/>
              <a:t>Add Event</a:t>
            </a:r>
            <a:endParaRPr lang="en-US" dirty="0"/>
          </a:p>
        </p:txBody>
      </p:sp>
      <p:pic>
        <p:nvPicPr>
          <p:cNvPr id="8" name="Content Placeholder 7"/>
          <p:cNvPicPr>
            <a:picLocks noGrp="1"/>
          </p:cNvPicPr>
          <p:nvPr>
            <p:ph sz="quarter" idx="4"/>
          </p:nvPr>
        </p:nvPicPr>
        <p:blipFill rotWithShape="1">
          <a:blip r:embed="rId3">
            <a:extLst>
              <a:ext uri="{28A0092B-C50C-407E-A947-70E740481C1C}">
                <a14:useLocalDpi xmlns:a14="http://schemas.microsoft.com/office/drawing/2010/main" val="0"/>
              </a:ext>
            </a:extLst>
          </a:blip>
          <a:srcRect t="9358" r="1316" b="10906"/>
          <a:stretch/>
        </p:blipFill>
        <p:spPr bwMode="auto">
          <a:xfrm>
            <a:off x="6326109" y="1467555"/>
            <a:ext cx="5414335" cy="4722108"/>
          </a:xfrm>
          <a:prstGeom prst="rect">
            <a:avLst/>
          </a:prstGeom>
          <a:noFill/>
          <a:ln>
            <a:noFill/>
          </a:ln>
        </p:spPr>
      </p:pic>
    </p:spTree>
    <p:extLst>
      <p:ext uri="{BB962C8B-B14F-4D97-AF65-F5344CB8AC3E}">
        <p14:creationId xmlns:p14="http://schemas.microsoft.com/office/powerpoint/2010/main" val="3331532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169334" y="146757"/>
            <a:ext cx="5828242" cy="711200"/>
          </a:xfrm>
        </p:spPr>
        <p:txBody>
          <a:bodyPr/>
          <a:lstStyle/>
          <a:p>
            <a:r>
              <a:rPr lang="en-US" dirty="0" smtClean="0"/>
              <a:t>Event Head</a:t>
            </a:r>
            <a:endParaRPr lang="en-US" dirty="0"/>
          </a:p>
        </p:txBody>
      </p:sp>
      <p:pic>
        <p:nvPicPr>
          <p:cNvPr id="15" name="Content Placeholder 14"/>
          <p:cNvPicPr>
            <a:picLocks noGrp="1"/>
          </p:cNvPicPr>
          <p:nvPr>
            <p:ph sz="half" idx="2"/>
          </p:nvPr>
        </p:nvPicPr>
        <p:blipFill rotWithShape="1">
          <a:blip r:embed="rId2">
            <a:extLst>
              <a:ext uri="{28A0092B-C50C-407E-A947-70E740481C1C}">
                <a14:useLocalDpi xmlns:a14="http://schemas.microsoft.com/office/drawing/2010/main" val="0"/>
              </a:ext>
            </a:extLst>
          </a:blip>
          <a:srcRect t="8951" r="1476" b="11544"/>
          <a:stretch/>
        </p:blipFill>
        <p:spPr bwMode="auto">
          <a:xfrm>
            <a:off x="169334" y="1241777"/>
            <a:ext cx="5828241" cy="4947885"/>
          </a:xfrm>
          <a:prstGeom prst="rect">
            <a:avLst/>
          </a:prstGeom>
          <a:noFill/>
          <a:ln>
            <a:noFill/>
          </a:ln>
        </p:spPr>
      </p:pic>
      <p:sp>
        <p:nvSpPr>
          <p:cNvPr id="13" name="Text Placeholder 12"/>
          <p:cNvSpPr>
            <a:spLocks noGrp="1"/>
          </p:cNvSpPr>
          <p:nvPr>
            <p:ph type="body" sz="quarter" idx="3"/>
          </p:nvPr>
        </p:nvSpPr>
        <p:spPr>
          <a:xfrm>
            <a:off x="6172200" y="146756"/>
            <a:ext cx="5737578" cy="711201"/>
          </a:xfrm>
        </p:spPr>
        <p:txBody>
          <a:bodyPr/>
          <a:lstStyle/>
          <a:p>
            <a:r>
              <a:rPr lang="en-US" dirty="0" smtClean="0"/>
              <a:t>Add Volunteer</a:t>
            </a:r>
            <a:endParaRPr lang="en-US" dirty="0"/>
          </a:p>
        </p:txBody>
      </p:sp>
      <p:pic>
        <p:nvPicPr>
          <p:cNvPr id="16" name="Content Placeholder 15"/>
          <p:cNvPicPr>
            <a:picLocks noGrp="1"/>
          </p:cNvPicPr>
          <p:nvPr>
            <p:ph sz="quarter" idx="4"/>
          </p:nvPr>
        </p:nvPicPr>
        <p:blipFill rotWithShape="1">
          <a:blip r:embed="rId3">
            <a:extLst>
              <a:ext uri="{28A0092B-C50C-407E-A947-70E740481C1C}">
                <a14:useLocalDpi xmlns:a14="http://schemas.microsoft.com/office/drawing/2010/main" val="0"/>
              </a:ext>
            </a:extLst>
          </a:blip>
          <a:srcRect t="9346" r="796" b="12015"/>
          <a:stretch/>
        </p:blipFill>
        <p:spPr bwMode="auto">
          <a:xfrm>
            <a:off x="6297534" y="1241777"/>
            <a:ext cx="5442910" cy="4947885"/>
          </a:xfrm>
          <a:prstGeom prst="rect">
            <a:avLst/>
          </a:prstGeom>
          <a:noFill/>
          <a:ln>
            <a:noFill/>
          </a:ln>
        </p:spPr>
      </p:pic>
    </p:spTree>
    <p:extLst>
      <p:ext uri="{BB962C8B-B14F-4D97-AF65-F5344CB8AC3E}">
        <p14:creationId xmlns:p14="http://schemas.microsoft.com/office/powerpoint/2010/main" val="31590334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9334" y="112889"/>
            <a:ext cx="11774310" cy="948267"/>
          </a:xfrm>
        </p:spPr>
        <p:txBody>
          <a:bodyPr>
            <a:normAutofit fontScale="92500" lnSpcReduction="10000"/>
          </a:bodyPr>
          <a:lstStyle/>
          <a:p>
            <a:endParaRPr lang="en-US" dirty="0" smtClean="0">
              <a:latin typeface="Times New Roman" panose="02020603050405020304" pitchFamily="18" charset="0"/>
              <a:cs typeface="Times New Roman" panose="02020603050405020304" pitchFamily="18" charset="0"/>
            </a:endParaRPr>
          </a:p>
          <a:p>
            <a:pPr algn="ctr"/>
            <a:r>
              <a:rPr lang="en-US" sz="4000" dirty="0"/>
              <a:t>Testing</a:t>
            </a:r>
          </a:p>
        </p:txBody>
      </p:sp>
      <p:sp>
        <p:nvSpPr>
          <p:cNvPr id="4" name="Content Placeholder 3"/>
          <p:cNvSpPr>
            <a:spLocks noGrp="1"/>
          </p:cNvSpPr>
          <p:nvPr>
            <p:ph sz="half" idx="2"/>
          </p:nvPr>
        </p:nvSpPr>
        <p:spPr>
          <a:xfrm>
            <a:off x="169334" y="1467555"/>
            <a:ext cx="11774309" cy="4888087"/>
          </a:xfrm>
        </p:spPr>
        <p:txBody>
          <a:bodyPr/>
          <a:lstStyle/>
          <a:p>
            <a:r>
              <a:rPr lang="en-US" dirty="0" smtClean="0"/>
              <a:t>Unit testing</a:t>
            </a:r>
          </a:p>
          <a:p>
            <a:pPr marL="0" indent="0">
              <a:buNone/>
            </a:pPr>
            <a:endParaRPr lang="en-US" dirty="0"/>
          </a:p>
          <a:p>
            <a:r>
              <a:rPr lang="en-US" dirty="0"/>
              <a:t>Integration </a:t>
            </a:r>
            <a:r>
              <a:rPr lang="en-US" dirty="0" smtClean="0"/>
              <a:t>testing</a:t>
            </a:r>
          </a:p>
          <a:p>
            <a:pPr marL="0" indent="0">
              <a:buNone/>
            </a:pPr>
            <a:endParaRPr lang="en-US" dirty="0"/>
          </a:p>
          <a:p>
            <a:r>
              <a:rPr lang="en-US" dirty="0"/>
              <a:t>Beta testing</a:t>
            </a:r>
          </a:p>
          <a:p>
            <a:pPr marL="0" indent="0">
              <a:buNone/>
            </a:pPr>
            <a:endParaRPr lang="en-US" dirty="0"/>
          </a:p>
        </p:txBody>
      </p:sp>
    </p:spTree>
    <p:extLst>
      <p:ext uri="{BB962C8B-B14F-4D97-AF65-F5344CB8AC3E}">
        <p14:creationId xmlns:p14="http://schemas.microsoft.com/office/powerpoint/2010/main" val="11610674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0"/>
            <a:ext cx="11966222" cy="903111"/>
          </a:xfrm>
        </p:spPr>
        <p:txBody>
          <a:bodyPr>
            <a:normAutofit/>
          </a:bodyPr>
          <a:lstStyle/>
          <a:p>
            <a:r>
              <a:rPr lang="en-US" b="1" dirty="0" smtClean="0"/>
              <a:t>Contents</a:t>
            </a:r>
            <a:endParaRPr lang="en-US" b="1" dirty="0"/>
          </a:p>
        </p:txBody>
      </p:sp>
      <p:sp>
        <p:nvSpPr>
          <p:cNvPr id="3" name="Content Placeholder 2"/>
          <p:cNvSpPr>
            <a:spLocks noGrp="1"/>
          </p:cNvSpPr>
          <p:nvPr>
            <p:ph idx="1"/>
          </p:nvPr>
        </p:nvSpPr>
        <p:spPr>
          <a:xfrm>
            <a:off x="101600" y="925689"/>
            <a:ext cx="11966222" cy="5678312"/>
          </a:xfrm>
        </p:spPr>
        <p:txBody>
          <a:bodyPr>
            <a:normAutofit fontScale="92500" lnSpcReduction="10000"/>
          </a:bodyPr>
          <a:lstStyle/>
          <a:p>
            <a:pPr lvl="1">
              <a:buFont typeface="Wingdings" panose="05000000000000000000" pitchFamily="2" charset="2"/>
              <a:buChar char="q"/>
            </a:pPr>
            <a:endParaRPr lang="en-US" b="1"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endParaRPr lang="en-US"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endParaRPr lang="en-US" b="1"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endParaRPr lang="en-US"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Project Purpose</a:t>
            </a:r>
          </a:p>
          <a:p>
            <a:pPr lvl="1">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Project Scope</a:t>
            </a:r>
          </a:p>
          <a:p>
            <a:pPr lvl="1">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Problem Statement</a:t>
            </a:r>
          </a:p>
          <a:p>
            <a:pPr lvl="1">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Modules </a:t>
            </a:r>
            <a:endParaRPr lang="en-US"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Flow Chart</a:t>
            </a:r>
          </a:p>
          <a:p>
            <a:pPr lvl="1">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Modules image</a:t>
            </a:r>
          </a:p>
          <a:p>
            <a:pPr lvl="1">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Related System Analysis</a:t>
            </a:r>
          </a:p>
          <a:p>
            <a:pPr lvl="1">
              <a:buFont typeface="Wingdings" panose="05000000000000000000" pitchFamily="2" charset="2"/>
              <a:buChar char="Ø"/>
            </a:pPr>
            <a:r>
              <a:rPr lang="en-US" sz="1600" dirty="0" smtClean="0">
                <a:latin typeface="Times New Roman" panose="02020603050405020304" pitchFamily="18" charset="0"/>
                <a:cs typeface="Times New Roman" panose="02020603050405020304" pitchFamily="18" charset="0"/>
              </a:rPr>
              <a:t>Testing approach</a:t>
            </a:r>
          </a:p>
          <a:p>
            <a:pPr lvl="1">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Problem Solution</a:t>
            </a:r>
          </a:p>
          <a:p>
            <a:pPr lvl="1">
              <a:buFont typeface="Wingdings" panose="05000000000000000000" pitchFamily="2" charset="2"/>
              <a:buChar char="q"/>
            </a:pPr>
            <a:r>
              <a:rPr lang="en-US" b="1" dirty="0" smtClean="0">
                <a:latin typeface="Times New Roman" panose="02020603050405020304" pitchFamily="18" charset="0"/>
                <a:cs typeface="Times New Roman" panose="02020603050405020304" pitchFamily="18" charset="0"/>
              </a:rPr>
              <a:t>Project Limitation </a:t>
            </a:r>
          </a:p>
          <a:p>
            <a:pPr lvl="1">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Security </a:t>
            </a:r>
            <a:r>
              <a:rPr lang="en-US" b="1" dirty="0" smtClean="0">
                <a:latin typeface="Times New Roman" panose="02020603050405020304" pitchFamily="18" charset="0"/>
                <a:cs typeface="Times New Roman" panose="02020603050405020304" pitchFamily="18" charset="0"/>
              </a:rPr>
              <a:t>System</a:t>
            </a:r>
          </a:p>
          <a:p>
            <a:pPr lvl="1">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Future Scope </a:t>
            </a:r>
            <a:endParaRPr lang="en-US" b="1" dirty="0" smtClean="0">
              <a:latin typeface="Times New Roman" panose="02020603050405020304" pitchFamily="18" charset="0"/>
              <a:cs typeface="Times New Roman" panose="02020603050405020304" pitchFamily="18" charset="0"/>
            </a:endParaRPr>
          </a:p>
          <a:p>
            <a:pPr marL="914400" lvl="2" indent="0">
              <a:buNone/>
            </a:pPr>
            <a:endParaRPr lang="en-US" sz="1600" b="1" dirty="0" smtClean="0">
              <a:latin typeface="Times New Roman" panose="02020603050405020304" pitchFamily="18" charset="0"/>
              <a:cs typeface="Times New Roman" panose="02020603050405020304" pitchFamily="18" charset="0"/>
            </a:endParaRPr>
          </a:p>
          <a:p>
            <a:pPr lvl="2">
              <a:buFont typeface="Wingdings" panose="05000000000000000000" pitchFamily="2" charset="2"/>
              <a:buChar char="q"/>
            </a:pPr>
            <a:endParaRPr lang="en-US" sz="1600" b="1" dirty="0" smtClean="0">
              <a:latin typeface="Times New Roman" panose="02020603050405020304" pitchFamily="18" charset="0"/>
              <a:cs typeface="Times New Roman" panose="02020603050405020304" pitchFamily="18" charset="0"/>
            </a:endParaRPr>
          </a:p>
          <a:p>
            <a:pPr lvl="2"/>
            <a:endParaRPr lang="en-US" dirty="0" smtClean="0"/>
          </a:p>
          <a:p>
            <a:endParaRPr lang="en-US" dirty="0"/>
          </a:p>
        </p:txBody>
      </p:sp>
    </p:spTree>
    <p:extLst>
      <p:ext uri="{BB962C8B-B14F-4D97-AF65-F5344CB8AC3E}">
        <p14:creationId xmlns:p14="http://schemas.microsoft.com/office/powerpoint/2010/main" val="21275523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35467" y="135467"/>
            <a:ext cx="11650133" cy="970845"/>
          </a:xfrm>
        </p:spPr>
        <p:txBody>
          <a:bodyPr>
            <a:normAutofit fontScale="90000"/>
          </a:bodyPr>
          <a:lstStyle/>
          <a:p>
            <a:r>
              <a:rPr lang="en-US" u="sng" dirty="0" smtClean="0"/>
              <a:t/>
            </a:r>
            <a:br>
              <a:rPr lang="en-US" u="sng" dirty="0" smtClean="0"/>
            </a:br>
            <a:r>
              <a:rPr lang="en-US" u="sng" dirty="0" smtClean="0"/>
              <a:t>Solution </a:t>
            </a:r>
            <a:r>
              <a:rPr lang="en-US" u="sng" dirty="0"/>
              <a:t>to these problems</a:t>
            </a:r>
            <a:r>
              <a:rPr lang="en-US" dirty="0"/>
              <a:t/>
            </a:r>
            <a:br>
              <a:rPr lang="en-US" dirty="0"/>
            </a:br>
            <a:endParaRPr lang="en-US" dirty="0"/>
          </a:p>
        </p:txBody>
      </p:sp>
      <p:sp>
        <p:nvSpPr>
          <p:cNvPr id="8" name="Content Placeholder 7"/>
          <p:cNvSpPr>
            <a:spLocks noGrp="1"/>
          </p:cNvSpPr>
          <p:nvPr>
            <p:ph idx="1"/>
          </p:nvPr>
        </p:nvSpPr>
        <p:spPr>
          <a:xfrm>
            <a:off x="282222" y="1106312"/>
            <a:ext cx="11071578" cy="5070651"/>
          </a:xfrm>
        </p:spPr>
        <p:txBody>
          <a:bodyPr/>
          <a:lstStyle/>
          <a:p>
            <a:pPr marL="457200" indent="-457200">
              <a:buFont typeface="+mj-lt"/>
              <a:buAutoNum type="arabicPeriod"/>
            </a:pPr>
            <a:r>
              <a:rPr lang="en-US" dirty="0"/>
              <a:t>User friendliness is provided in the application with various controls.</a:t>
            </a:r>
          </a:p>
          <a:p>
            <a:pPr marL="457200" indent="-457200">
              <a:buFont typeface="+mj-lt"/>
              <a:buAutoNum type="arabicPeriod"/>
            </a:pPr>
            <a:r>
              <a:rPr lang="en-US" dirty="0"/>
              <a:t>The system make the overall project management much easier and flexible.</a:t>
            </a:r>
          </a:p>
          <a:p>
            <a:pPr marL="457200" indent="-457200">
              <a:buFont typeface="+mj-lt"/>
              <a:buAutoNum type="arabicPeriod"/>
            </a:pPr>
            <a:r>
              <a:rPr lang="en-US" dirty="0"/>
              <a:t>It can be accessed over the Localhost.</a:t>
            </a:r>
          </a:p>
          <a:p>
            <a:pPr marL="457200" indent="-457200">
              <a:buFont typeface="+mj-lt"/>
              <a:buAutoNum type="arabicPeriod"/>
            </a:pPr>
            <a:r>
              <a:rPr lang="en-US" dirty="0"/>
              <a:t>There is no risk of data miss management at any level while the project development is under process.</a:t>
            </a:r>
          </a:p>
          <a:p>
            <a:pPr marL="457200" indent="-457200">
              <a:buFont typeface="+mj-lt"/>
              <a:buAutoNum type="arabicPeriod"/>
            </a:pPr>
            <a:r>
              <a:rPr lang="en-US" dirty="0"/>
              <a:t>It provides high level of security using different protocols like http etc.</a:t>
            </a:r>
          </a:p>
          <a:p>
            <a:pPr marL="0" indent="0">
              <a:buNone/>
            </a:pPr>
            <a:endParaRPr lang="en-US" dirty="0"/>
          </a:p>
        </p:txBody>
      </p:sp>
    </p:spTree>
    <p:extLst>
      <p:ext uri="{BB962C8B-B14F-4D97-AF65-F5344CB8AC3E}">
        <p14:creationId xmlns:p14="http://schemas.microsoft.com/office/powerpoint/2010/main" val="27811060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r>
              <a:rPr lang="en-US" dirty="0"/>
              <a:t>This activity requires a precise definition of the problem in user term in order to Understand and come up with a solution to solve it efficiently.</a:t>
            </a:r>
          </a:p>
          <a:p>
            <a:pPr marL="457200" indent="-457200">
              <a:buFont typeface="+mj-lt"/>
              <a:buAutoNum type="arabicPeriod"/>
            </a:pPr>
            <a:r>
              <a:rPr lang="en-US" dirty="0"/>
              <a:t>A clear statement of the problem is crucial to the success of the web application.</a:t>
            </a:r>
          </a:p>
          <a:p>
            <a:pPr marL="457200" indent="-457200">
              <a:buFont typeface="+mj-lt"/>
              <a:buAutoNum type="arabicPeriod"/>
            </a:pPr>
            <a:r>
              <a:rPr lang="en-US" dirty="0"/>
              <a:t>A lot oh human effort or labor us wasted in maintaining the Records, and the record is always prone to human errors.</a:t>
            </a:r>
          </a:p>
          <a:p>
            <a:pPr marL="457200" indent="-457200">
              <a:buFont typeface="+mj-lt"/>
              <a:buAutoNum type="arabicPeriod"/>
            </a:pPr>
            <a:r>
              <a:rPr lang="en-US" dirty="0"/>
              <a:t>Keeping recording for every and respective service required for the client in the register stakes more time and is a tedious job.</a:t>
            </a:r>
          </a:p>
          <a:p>
            <a:pPr marL="457200" indent="-457200">
              <a:buFont typeface="+mj-lt"/>
              <a:buAutoNum type="arabicPeriod"/>
            </a:pPr>
            <a:r>
              <a:rPr lang="en-US" dirty="0"/>
              <a:t>Lacks reliability and no guarantee of sure end results.</a:t>
            </a:r>
          </a:p>
          <a:p>
            <a:pPr marL="457200" indent="-457200">
              <a:buFont typeface="+mj-lt"/>
              <a:buAutoNum type="arabicPeriod"/>
            </a:pPr>
            <a:r>
              <a:rPr lang="en-US" dirty="0"/>
              <a:t>The existing system doesn’t provide any tool to analyze the trends in the event management.</a:t>
            </a:r>
          </a:p>
          <a:p>
            <a:pPr marL="0" indent="0">
              <a:buNone/>
            </a:pPr>
            <a:endParaRPr lang="en-US" dirty="0"/>
          </a:p>
        </p:txBody>
      </p:sp>
    </p:spTree>
    <p:extLst>
      <p:ext uri="{BB962C8B-B14F-4D97-AF65-F5344CB8AC3E}">
        <p14:creationId xmlns:p14="http://schemas.microsoft.com/office/powerpoint/2010/main" val="38912015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3" y="90311"/>
            <a:ext cx="11875911" cy="1196623"/>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                              Security </a:t>
            </a:r>
            <a:r>
              <a:rPr lang="en-US" b="1" dirty="0">
                <a:latin typeface="Times New Roman" panose="02020603050405020304" pitchFamily="18" charset="0"/>
                <a:cs typeface="Times New Roman" panose="02020603050405020304" pitchFamily="18" charset="0"/>
              </a:rPr>
              <a:t>System</a:t>
            </a:r>
            <a:br>
              <a:rPr lang="en-US" b="1"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169333" y="1286934"/>
            <a:ext cx="11875911" cy="5181599"/>
          </a:xfrm>
        </p:spPr>
        <p:txBody>
          <a:bodyPr/>
          <a:lstStyle/>
          <a:p>
            <a:r>
              <a:rPr lang="en-US" dirty="0"/>
              <a:t>Admin can do any kind of update ,accept ,insert related operation.</a:t>
            </a:r>
          </a:p>
          <a:p>
            <a:r>
              <a:rPr lang="en-US" dirty="0"/>
              <a:t>User can only operate his/her own account.</a:t>
            </a:r>
          </a:p>
          <a:p>
            <a:r>
              <a:rPr lang="en-US" dirty="0"/>
              <a:t>No one can put information by using any software to fill up our registration sector.</a:t>
            </a:r>
          </a:p>
          <a:p>
            <a:pPr marL="0" indent="0">
              <a:buNone/>
            </a:pPr>
            <a:endParaRPr lang="en-US" dirty="0"/>
          </a:p>
        </p:txBody>
      </p:sp>
    </p:spTree>
    <p:extLst>
      <p:ext uri="{BB962C8B-B14F-4D97-AF65-F5344CB8AC3E}">
        <p14:creationId xmlns:p14="http://schemas.microsoft.com/office/powerpoint/2010/main" val="12694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Scope </a:t>
            </a:r>
            <a:endParaRPr lang="en-US" dirty="0"/>
          </a:p>
        </p:txBody>
      </p:sp>
      <p:sp>
        <p:nvSpPr>
          <p:cNvPr id="3" name="Content Placeholder 2"/>
          <p:cNvSpPr>
            <a:spLocks noGrp="1"/>
          </p:cNvSpPr>
          <p:nvPr>
            <p:ph idx="1"/>
          </p:nvPr>
        </p:nvSpPr>
        <p:spPr/>
        <p:txBody>
          <a:bodyPr/>
          <a:lstStyle/>
          <a:p>
            <a:pPr marL="0" indent="0">
              <a:buNone/>
            </a:pPr>
            <a:r>
              <a:rPr lang="en-US" dirty="0" smtClean="0"/>
              <a:t>1.We can give more advance software for college event management System include more facilities.</a:t>
            </a:r>
          </a:p>
          <a:p>
            <a:pPr marL="0" indent="0">
              <a:buNone/>
            </a:pPr>
            <a:r>
              <a:rPr lang="en-US" dirty="0" smtClean="0"/>
              <a:t>2.Create the master and slave database structure to reduces the overload of the database queries.</a:t>
            </a:r>
          </a:p>
          <a:p>
            <a:pPr marL="0" indent="0">
              <a:buNone/>
            </a:pPr>
            <a:endParaRPr lang="en-US" dirty="0"/>
          </a:p>
        </p:txBody>
      </p:sp>
    </p:spTree>
    <p:extLst>
      <p:ext uri="{BB962C8B-B14F-4D97-AF65-F5344CB8AC3E}">
        <p14:creationId xmlns:p14="http://schemas.microsoft.com/office/powerpoint/2010/main" val="23830854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67" y="158044"/>
            <a:ext cx="11887200" cy="6547556"/>
          </a:xfrm>
        </p:spPr>
      </p:pic>
    </p:spTree>
    <p:extLst>
      <p:ext uri="{BB962C8B-B14F-4D97-AF65-F5344CB8AC3E}">
        <p14:creationId xmlns:p14="http://schemas.microsoft.com/office/powerpoint/2010/main" val="20938429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1782" y="335846"/>
            <a:ext cx="11443854" cy="6370975"/>
          </a:xfrm>
          <a:prstGeom prst="rect">
            <a:avLst/>
          </a:prstGeom>
        </p:spPr>
        <p:txBody>
          <a:bodyPr wrap="square">
            <a:spAutoFit/>
          </a:bodyPr>
          <a:lstStyle/>
          <a:p>
            <a:r>
              <a:rPr lang="en-US" sz="2400" dirty="0">
                <a:latin typeface="+mj-lt"/>
              </a:rPr>
              <a:t>The project brings the entire manual process of Intercollege event management online which is built using Asp </a:t>
            </a:r>
            <a:r>
              <a:rPr lang="en-US" sz="2400" dirty="0" err="1">
                <a:latin typeface="+mj-lt"/>
              </a:rPr>
              <a:t>.Net</a:t>
            </a:r>
            <a:r>
              <a:rPr lang="en-US" sz="2400" dirty="0">
                <a:latin typeface="+mj-lt"/>
              </a:rPr>
              <a:t> as a front end and SQL Server as a backend. </a:t>
            </a:r>
            <a:endParaRPr lang="en-US" sz="2400" dirty="0" smtClean="0">
              <a:latin typeface="+mj-lt"/>
            </a:endParaRPr>
          </a:p>
          <a:p>
            <a:r>
              <a:rPr lang="en-US" sz="2400" dirty="0" smtClean="0">
                <a:latin typeface="+mj-lt"/>
              </a:rPr>
              <a:t>The </a:t>
            </a:r>
            <a:r>
              <a:rPr lang="en-US" sz="2400" dirty="0">
                <a:latin typeface="+mj-lt"/>
              </a:rPr>
              <a:t>main purpose of this project is to simplify the process of handling each event by providing a web interface for admin, teacher and students</a:t>
            </a:r>
            <a:r>
              <a:rPr lang="en-US" sz="2400" dirty="0" smtClean="0">
                <a:latin typeface="+mj-lt"/>
              </a:rPr>
              <a:t>.</a:t>
            </a:r>
          </a:p>
          <a:p>
            <a:r>
              <a:rPr lang="en-US" sz="2400" dirty="0" smtClean="0">
                <a:latin typeface="+mj-lt"/>
              </a:rPr>
              <a:t> </a:t>
            </a:r>
            <a:r>
              <a:rPr lang="en-US" sz="2400" dirty="0">
                <a:latin typeface="+mj-lt"/>
              </a:rPr>
              <a:t>The admin part consists of multiple modules where admin or the authorized person need to register the college name to initiate/create the event by adding the type of event (indoor or outdoor). </a:t>
            </a:r>
            <a:endParaRPr lang="en-US" sz="2400" dirty="0" smtClean="0">
              <a:latin typeface="+mj-lt"/>
            </a:endParaRPr>
          </a:p>
          <a:p>
            <a:r>
              <a:rPr lang="en-US" sz="2400" dirty="0" smtClean="0">
                <a:latin typeface="+mj-lt"/>
              </a:rPr>
              <a:t>System </a:t>
            </a:r>
            <a:r>
              <a:rPr lang="en-US" sz="2400" dirty="0">
                <a:latin typeface="+mj-lt"/>
              </a:rPr>
              <a:t>allows admin to add teachers who will conduct the particular event activity which is allotted by the admin itself, also can view the student registration for a particular event and lastly, viewing the results of all events held in college. The teacher part has come up with handling all the event related activity assigned by the admin. Teacher performs various task such as taking the attendance of the students who are registered for a particular event, viewing the list of students to mark the winner of each round, generating the results based on multiple rounds won by the student and also can view the 1st, 2nd and 3rd standings of student’s name for the particular event. </a:t>
            </a:r>
            <a:endParaRPr lang="en-US" sz="2400" dirty="0" smtClean="0">
              <a:latin typeface="+mj-lt"/>
            </a:endParaRPr>
          </a:p>
          <a:p>
            <a:r>
              <a:rPr lang="en-US" sz="2400" dirty="0" smtClean="0">
                <a:latin typeface="+mj-lt"/>
              </a:rPr>
              <a:t>Student </a:t>
            </a:r>
            <a:r>
              <a:rPr lang="en-US" sz="2400" dirty="0">
                <a:latin typeface="+mj-lt"/>
              </a:rPr>
              <a:t>interface consist of viewing and getting registered for the event of their choice, pay the event activity fees if applicable and can view all the registered events.</a:t>
            </a:r>
            <a:endParaRPr lang="en-IN" sz="2400" dirty="0">
              <a:latin typeface="+mj-lt"/>
            </a:endParaRPr>
          </a:p>
        </p:txBody>
      </p:sp>
    </p:spTree>
    <p:extLst>
      <p:ext uri="{BB962C8B-B14F-4D97-AF65-F5344CB8AC3E}">
        <p14:creationId xmlns:p14="http://schemas.microsoft.com/office/powerpoint/2010/main" val="3270958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7091" y="318655"/>
            <a:ext cx="11513127" cy="5632311"/>
          </a:xfrm>
          <a:prstGeom prst="rect">
            <a:avLst/>
          </a:prstGeom>
        </p:spPr>
        <p:txBody>
          <a:bodyPr wrap="square">
            <a:spAutoFit/>
          </a:bodyPr>
          <a:lstStyle/>
          <a:p>
            <a:r>
              <a:rPr lang="en-US" sz="3600" dirty="0">
                <a:latin typeface="+mj-lt"/>
              </a:rPr>
              <a:t>Advantages</a:t>
            </a:r>
          </a:p>
          <a:p>
            <a:r>
              <a:rPr lang="en-US" sz="3600" dirty="0">
                <a:latin typeface="+mj-lt"/>
              </a:rPr>
              <a:t>Overcomes the dependency of a single person handling all the activities.</a:t>
            </a:r>
          </a:p>
          <a:p>
            <a:r>
              <a:rPr lang="en-US" sz="3600" dirty="0">
                <a:latin typeface="+mj-lt"/>
              </a:rPr>
              <a:t>Students could easily register for the event of their choice.</a:t>
            </a:r>
          </a:p>
          <a:p>
            <a:r>
              <a:rPr lang="en-US" sz="3600" dirty="0">
                <a:latin typeface="+mj-lt"/>
              </a:rPr>
              <a:t>Multiple teacher can use the web interface to login and perform the desired task.</a:t>
            </a:r>
          </a:p>
          <a:p>
            <a:r>
              <a:rPr lang="en-US" sz="3600" dirty="0">
                <a:latin typeface="+mj-lt"/>
              </a:rPr>
              <a:t>Easy results generation and view rankings.</a:t>
            </a:r>
          </a:p>
          <a:p>
            <a:r>
              <a:rPr lang="en-US" sz="3600" dirty="0">
                <a:latin typeface="+mj-lt"/>
              </a:rPr>
              <a:t>Easy to access the system anywhere and anytime.</a:t>
            </a:r>
          </a:p>
          <a:p>
            <a:r>
              <a:rPr lang="en-US" sz="3600" dirty="0">
                <a:latin typeface="+mj-lt"/>
              </a:rPr>
              <a:t>Disadvantages</a:t>
            </a:r>
          </a:p>
          <a:p>
            <a:r>
              <a:rPr lang="en-US" sz="3600" dirty="0">
                <a:latin typeface="+mj-lt"/>
              </a:rPr>
              <a:t>Requires an active internet connection.</a:t>
            </a:r>
          </a:p>
        </p:txBody>
      </p:sp>
    </p:spTree>
    <p:extLst>
      <p:ext uri="{BB962C8B-B14F-4D97-AF65-F5344CB8AC3E}">
        <p14:creationId xmlns:p14="http://schemas.microsoft.com/office/powerpoint/2010/main" val="3797068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4773" y="217081"/>
            <a:ext cx="11407515" cy="733776"/>
          </a:xfrm>
        </p:spPr>
        <p:txBody>
          <a:bodyPr>
            <a:normAutofit/>
          </a:bodyPr>
          <a:lstStyle/>
          <a:p>
            <a:r>
              <a:rPr lang="en-US" dirty="0" smtClean="0">
                <a:solidFill>
                  <a:schemeClr val="tx1">
                    <a:lumMod val="95000"/>
                    <a:lumOff val="5000"/>
                  </a:schemeClr>
                </a:solidFill>
              </a:rPr>
              <a:t>Introduction</a:t>
            </a:r>
            <a:endParaRPr lang="en-US" dirty="0">
              <a:solidFill>
                <a:schemeClr val="tx1">
                  <a:lumMod val="95000"/>
                  <a:lumOff val="5000"/>
                </a:schemeClr>
              </a:solidFill>
            </a:endParaRPr>
          </a:p>
        </p:txBody>
      </p:sp>
      <p:sp>
        <p:nvSpPr>
          <p:cNvPr id="7" name="Content Placeholder 6"/>
          <p:cNvSpPr>
            <a:spLocks noGrp="1"/>
          </p:cNvSpPr>
          <p:nvPr>
            <p:ph idx="1"/>
          </p:nvPr>
        </p:nvSpPr>
        <p:spPr>
          <a:xfrm>
            <a:off x="344773" y="950857"/>
            <a:ext cx="11407515" cy="5734756"/>
          </a:xfrm>
        </p:spPr>
        <p:txBody>
          <a:bodyPr>
            <a:normAutofit/>
          </a:bodyPr>
          <a:lstStyle/>
          <a:p>
            <a:pPr>
              <a:buFont typeface="Arial" panose="020B0604020202020204" pitchFamily="34" charset="0"/>
              <a:buChar char="•"/>
            </a:pPr>
            <a:r>
              <a:rPr lang="en-US" dirty="0" smtClean="0">
                <a:solidFill>
                  <a:schemeClr val="tx1">
                    <a:lumMod val="95000"/>
                    <a:lumOff val="5000"/>
                  </a:schemeClr>
                </a:solidFill>
              </a:rPr>
              <a:t>College Event Management System is a web Application which is used to manage the Participants Information, Events Information  and generate the various reports.</a:t>
            </a:r>
          </a:p>
          <a:p>
            <a:pPr>
              <a:buFont typeface="Arial" panose="020B0604020202020204" pitchFamily="34" charset="0"/>
              <a:buChar char="•"/>
            </a:pPr>
            <a:r>
              <a:rPr lang="en-US" dirty="0" smtClean="0">
                <a:solidFill>
                  <a:schemeClr val="tx1">
                    <a:lumMod val="95000"/>
                    <a:lumOff val="5000"/>
                  </a:schemeClr>
                </a:solidFill>
              </a:rPr>
              <a:t>The System will consist of various modules like Registration System, Login System, Payment System, Participation in various events .</a:t>
            </a:r>
          </a:p>
          <a:p>
            <a:pPr>
              <a:buFont typeface="Arial" panose="020B0604020202020204" pitchFamily="34" charset="0"/>
              <a:buChar char="•"/>
            </a:pPr>
            <a:r>
              <a:rPr lang="en-US" dirty="0" smtClean="0">
                <a:solidFill>
                  <a:schemeClr val="tx1">
                    <a:lumMod val="95000"/>
                    <a:lumOff val="5000"/>
                  </a:schemeClr>
                </a:solidFill>
              </a:rPr>
              <a:t>In a recent time, to engage students and prepare them for the real world. college and universities organize college fest and encourage the participate and showcase their latent talent. Student put their best efforts to make college fest entertaining and exciting. These amazing college fest play a significant role in shaping the career of a student</a:t>
            </a:r>
          </a:p>
          <a:p>
            <a:pPr>
              <a:buFont typeface="Arial" panose="020B0604020202020204" pitchFamily="34" charset="0"/>
              <a:buChar char="•"/>
            </a:pPr>
            <a:r>
              <a:rPr lang="en-US" dirty="0" smtClean="0">
                <a:solidFill>
                  <a:schemeClr val="tx1">
                    <a:lumMod val="95000"/>
                    <a:lumOff val="5000"/>
                  </a:schemeClr>
                </a:solidFill>
              </a:rPr>
              <a:t>Provide Educational Benefits, promote social interaction. </a:t>
            </a:r>
          </a:p>
        </p:txBody>
      </p:sp>
    </p:spTree>
    <p:extLst>
      <p:ext uri="{BB962C8B-B14F-4D97-AF65-F5344CB8AC3E}">
        <p14:creationId xmlns:p14="http://schemas.microsoft.com/office/powerpoint/2010/main" val="41875091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0623" y="112889"/>
            <a:ext cx="5667022" cy="395111"/>
          </a:xfrm>
        </p:spPr>
        <p:txBody>
          <a:bodyPr>
            <a:normAutofit lnSpcReduction="10000"/>
          </a:bodyPr>
          <a:lstStyle/>
          <a:p>
            <a:r>
              <a:rPr lang="en-US" dirty="0">
                <a:latin typeface="Times New Roman" panose="02020603050405020304" pitchFamily="18" charset="0"/>
                <a:cs typeface="Times New Roman" panose="02020603050405020304" pitchFamily="18" charset="0"/>
              </a:rPr>
              <a:t>Purpose</a:t>
            </a:r>
            <a:endParaRPr lang="en-US" dirty="0"/>
          </a:p>
        </p:txBody>
      </p:sp>
      <p:sp>
        <p:nvSpPr>
          <p:cNvPr id="4" name="Content Placeholder 3"/>
          <p:cNvSpPr>
            <a:spLocks noGrp="1"/>
          </p:cNvSpPr>
          <p:nvPr>
            <p:ph sz="half" idx="2"/>
          </p:nvPr>
        </p:nvSpPr>
        <p:spPr>
          <a:xfrm>
            <a:off x="180623" y="662781"/>
            <a:ext cx="5667022" cy="5625130"/>
          </a:xfrm>
        </p:spPr>
        <p:txBody>
          <a:bodyPr>
            <a:normAutofit fontScale="92500" lnSpcReduction="20000"/>
          </a:bodyPr>
          <a:lstStyle/>
          <a:p>
            <a:pPr marL="0" indent="0">
              <a:buNone/>
            </a:pPr>
            <a:r>
              <a:rPr lang="en-US" dirty="0"/>
              <a:t>The aim of </a:t>
            </a:r>
            <a:r>
              <a:rPr lang="en-US" dirty="0" smtClean="0"/>
              <a:t>purposed </a:t>
            </a:r>
            <a:r>
              <a:rPr lang="en-US" dirty="0"/>
              <a:t>system is to develop a system of </a:t>
            </a:r>
            <a:r>
              <a:rPr lang="en-US" dirty="0" smtClean="0"/>
              <a:t>improved </a:t>
            </a:r>
            <a:r>
              <a:rPr lang="en-US" dirty="0"/>
              <a:t>facilities.</a:t>
            </a:r>
          </a:p>
          <a:p>
            <a:pPr marL="0" indent="0">
              <a:buNone/>
            </a:pPr>
            <a:r>
              <a:rPr lang="en-US" dirty="0"/>
              <a:t>the proposed system can overcome all the limitation of the existing system.</a:t>
            </a:r>
          </a:p>
          <a:p>
            <a:pPr marL="0" indent="0">
              <a:buNone/>
            </a:pPr>
            <a:r>
              <a:rPr lang="en-US" dirty="0"/>
              <a:t>The system provides proper security and reduces the manual work.</a:t>
            </a:r>
          </a:p>
          <a:p>
            <a:pPr marL="0" indent="0">
              <a:buNone/>
            </a:pPr>
            <a:r>
              <a:rPr lang="en-US" dirty="0" smtClean="0"/>
              <a:t>1. security </a:t>
            </a:r>
            <a:r>
              <a:rPr lang="en-US" dirty="0"/>
              <a:t>of data.</a:t>
            </a:r>
          </a:p>
          <a:p>
            <a:pPr marL="0" indent="0">
              <a:buNone/>
            </a:pPr>
            <a:r>
              <a:rPr lang="en-US" dirty="0" smtClean="0"/>
              <a:t>2. minimize </a:t>
            </a:r>
            <a:r>
              <a:rPr lang="en-US" dirty="0"/>
              <a:t>manual data entry.</a:t>
            </a:r>
          </a:p>
          <a:p>
            <a:pPr marL="0" indent="0">
              <a:buNone/>
            </a:pPr>
            <a:r>
              <a:rPr lang="en-US" dirty="0" smtClean="0"/>
              <a:t>3. minimum </a:t>
            </a:r>
            <a:r>
              <a:rPr lang="en-US" dirty="0"/>
              <a:t>time needed for the various processing.</a:t>
            </a:r>
          </a:p>
          <a:p>
            <a:pPr marL="0" indent="0">
              <a:buNone/>
            </a:pPr>
            <a:r>
              <a:rPr lang="en-US" dirty="0" smtClean="0"/>
              <a:t>4. greater </a:t>
            </a:r>
            <a:r>
              <a:rPr lang="en-US" dirty="0"/>
              <a:t>efficiency.</a:t>
            </a:r>
          </a:p>
          <a:p>
            <a:pPr marL="0" indent="0">
              <a:buNone/>
            </a:pPr>
            <a:r>
              <a:rPr lang="en-US" dirty="0" smtClean="0"/>
              <a:t>5. better </a:t>
            </a:r>
            <a:r>
              <a:rPr lang="en-US" dirty="0"/>
              <a:t>service.</a:t>
            </a:r>
          </a:p>
          <a:p>
            <a:pPr marL="0" indent="0">
              <a:buNone/>
            </a:pPr>
            <a:r>
              <a:rPr lang="en-US" dirty="0" smtClean="0"/>
              <a:t>6. user </a:t>
            </a:r>
            <a:r>
              <a:rPr lang="en-US" dirty="0"/>
              <a:t>friendliness and interactive.</a:t>
            </a:r>
          </a:p>
          <a:p>
            <a:pPr marL="0" indent="0">
              <a:buNone/>
            </a:pPr>
            <a:r>
              <a:rPr lang="en-US" dirty="0" smtClean="0"/>
              <a:t>7. minimum </a:t>
            </a:r>
            <a:r>
              <a:rPr lang="en-US" dirty="0"/>
              <a:t>time required.</a:t>
            </a:r>
          </a:p>
        </p:txBody>
      </p:sp>
      <p:sp>
        <p:nvSpPr>
          <p:cNvPr id="5" name="Text Placeholder 4"/>
          <p:cNvSpPr>
            <a:spLocks noGrp="1"/>
          </p:cNvSpPr>
          <p:nvPr>
            <p:ph type="body" sz="quarter" idx="3"/>
          </p:nvPr>
        </p:nvSpPr>
        <p:spPr>
          <a:xfrm>
            <a:off x="6172200" y="112889"/>
            <a:ext cx="5771444" cy="395111"/>
          </a:xfrm>
        </p:spPr>
        <p:txBody>
          <a:bodyPr>
            <a:normAutofit lnSpcReduction="10000"/>
          </a:bodyPr>
          <a:lstStyle/>
          <a:p>
            <a:r>
              <a:rPr lang="en-US" dirty="0"/>
              <a:t>Scope</a:t>
            </a:r>
          </a:p>
        </p:txBody>
      </p:sp>
      <p:sp>
        <p:nvSpPr>
          <p:cNvPr id="6" name="Content Placeholder 5"/>
          <p:cNvSpPr>
            <a:spLocks noGrp="1"/>
          </p:cNvSpPr>
          <p:nvPr>
            <p:ph sz="quarter" idx="4"/>
          </p:nvPr>
        </p:nvSpPr>
        <p:spPr>
          <a:xfrm>
            <a:off x="6172200" y="662781"/>
            <a:ext cx="5771444" cy="5625130"/>
          </a:xfrm>
        </p:spPr>
        <p:txBody>
          <a:bodyPr/>
          <a:lstStyle/>
          <a:p>
            <a:pPr marL="0" indent="0">
              <a:buNone/>
            </a:pPr>
            <a:endParaRPr lang="en-US" dirty="0"/>
          </a:p>
        </p:txBody>
      </p:sp>
    </p:spTree>
    <p:extLst>
      <p:ext uri="{BB962C8B-B14F-4D97-AF65-F5344CB8AC3E}">
        <p14:creationId xmlns:p14="http://schemas.microsoft.com/office/powerpoint/2010/main" val="32283321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444" y="252915"/>
            <a:ext cx="10515600" cy="1325563"/>
          </a:xfrm>
        </p:spPr>
        <p:txBody>
          <a:bodyPr>
            <a:normAutofit/>
          </a:bodyPr>
          <a:lstStyle/>
          <a:p>
            <a:pPr lvl="1"/>
            <a:r>
              <a:rPr lang="en-US" sz="2800" dirty="0" smtClean="0">
                <a:latin typeface="+mn-lt"/>
              </a:rPr>
              <a:t>                                            </a:t>
            </a:r>
            <a:r>
              <a:rPr lang="en-US" sz="2800" b="1" u="sng" dirty="0" smtClean="0">
                <a:latin typeface="+mn-lt"/>
                <a:cs typeface="Times New Roman" panose="02020603050405020304" pitchFamily="18" charset="0"/>
              </a:rPr>
              <a:t>Problem Statement</a:t>
            </a:r>
          </a:p>
        </p:txBody>
      </p:sp>
      <p:sp>
        <p:nvSpPr>
          <p:cNvPr id="3" name="Content Placeholder 2"/>
          <p:cNvSpPr>
            <a:spLocks noGrp="1"/>
          </p:cNvSpPr>
          <p:nvPr>
            <p:ph idx="1"/>
          </p:nvPr>
        </p:nvSpPr>
        <p:spPr/>
        <p:txBody>
          <a:bodyPr>
            <a:normAutofit/>
          </a:bodyPr>
          <a:lstStyle/>
          <a:p>
            <a:pPr marL="0" indent="0">
              <a:buNone/>
            </a:pPr>
            <a:r>
              <a:rPr lang="en-US" sz="2000" b="1" u="sng" dirty="0" smtClean="0"/>
              <a:t>Problems in existing system</a:t>
            </a:r>
            <a:endParaRPr lang="en-US" sz="2000" dirty="0" smtClean="0"/>
          </a:p>
          <a:p>
            <a:pPr marL="457200" indent="-457200">
              <a:buFont typeface="+mj-lt"/>
              <a:buAutoNum type="arabicPeriod"/>
            </a:pPr>
            <a:r>
              <a:rPr lang="en-US" sz="2000" dirty="0" smtClean="0"/>
              <a:t>It was limited to a single system.</a:t>
            </a:r>
          </a:p>
          <a:p>
            <a:pPr marL="457200" indent="-457200">
              <a:buFont typeface="+mj-lt"/>
              <a:buAutoNum type="arabicPeriod"/>
            </a:pPr>
            <a:r>
              <a:rPr lang="en-US" sz="2000" dirty="0" smtClean="0"/>
              <a:t>It was less user-friendly.</a:t>
            </a:r>
          </a:p>
          <a:p>
            <a:pPr marL="457200" indent="-457200">
              <a:buFont typeface="+mj-lt"/>
              <a:buAutoNum type="arabicPeriod"/>
            </a:pPr>
            <a:r>
              <a:rPr lang="en-US" sz="2000" dirty="0" smtClean="0"/>
              <a:t>It have a lots of manual work .(Manual System does not mean that we are working with pen and paper, it also include working on spread and other simple software’s).</a:t>
            </a:r>
          </a:p>
          <a:p>
            <a:pPr marL="457200" indent="-457200">
              <a:buFont typeface="+mj-lt"/>
              <a:buAutoNum type="arabicPeriod"/>
            </a:pPr>
            <a:r>
              <a:rPr lang="en-US" sz="2000" dirty="0" smtClean="0"/>
              <a:t>It requires more number of Volunteer need to work.</a:t>
            </a:r>
          </a:p>
          <a:p>
            <a:pPr marL="457200" indent="-457200">
              <a:buFont typeface="+mj-lt"/>
              <a:buAutoNum type="arabicPeriod"/>
            </a:pPr>
            <a:r>
              <a:rPr lang="en-US" sz="2000" dirty="0" smtClean="0"/>
              <a:t>It was time Consuming process.</a:t>
            </a:r>
          </a:p>
          <a:p>
            <a:pPr marL="457200" indent="-457200">
              <a:buFont typeface="+mj-lt"/>
              <a:buAutoNum type="arabicPeriod"/>
            </a:pPr>
            <a:r>
              <a:rPr lang="en-US" sz="2000" dirty="0" smtClean="0"/>
              <a:t>The present System was very less secure.</a:t>
            </a:r>
          </a:p>
          <a:p>
            <a:pPr marL="457200" indent="-457200">
              <a:buFont typeface="+mj-lt"/>
              <a:buAutoNum type="arabicPeriod"/>
            </a:pPr>
            <a:r>
              <a:rPr lang="en-US" sz="2000" dirty="0" smtClean="0"/>
              <a:t>It unable to generate different kinds of report.</a:t>
            </a:r>
            <a:endParaRPr lang="en-US" sz="2000" dirty="0"/>
          </a:p>
        </p:txBody>
      </p:sp>
    </p:spTree>
    <p:extLst>
      <p:ext uri="{BB962C8B-B14F-4D97-AF65-F5344CB8AC3E}">
        <p14:creationId xmlns:p14="http://schemas.microsoft.com/office/powerpoint/2010/main" val="32200149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1600"/>
            <a:ext cx="10515600" cy="818480"/>
          </a:xfrm>
        </p:spPr>
        <p:txBody>
          <a:bodyPr>
            <a:normAutofit/>
          </a:bodyPr>
          <a:lstStyle/>
          <a:p>
            <a:r>
              <a:rPr lang="en-US" dirty="0" smtClean="0"/>
              <a:t>Module</a:t>
            </a:r>
            <a:endParaRPr lang="en-US" dirty="0"/>
          </a:p>
        </p:txBody>
      </p:sp>
      <p:sp>
        <p:nvSpPr>
          <p:cNvPr id="3" name="Content Placeholder 2"/>
          <p:cNvSpPr>
            <a:spLocks noGrp="1"/>
          </p:cNvSpPr>
          <p:nvPr>
            <p:ph idx="1"/>
          </p:nvPr>
        </p:nvSpPr>
        <p:spPr>
          <a:xfrm>
            <a:off x="838200" y="1072515"/>
            <a:ext cx="10515600" cy="5104448"/>
          </a:xfrm>
        </p:spPr>
        <p:txBody>
          <a:bodyPr/>
          <a:lstStyle/>
          <a:p>
            <a:r>
              <a:rPr lang="en-US" dirty="0" smtClean="0"/>
              <a:t>Activity Diagram</a:t>
            </a:r>
          </a:p>
          <a:p>
            <a:pPr marL="0" indent="0">
              <a:buNone/>
            </a:pPr>
            <a:r>
              <a:rPr lang="en-US" sz="1800" dirty="0"/>
              <a:t>An activity </a:t>
            </a:r>
            <a:r>
              <a:rPr lang="en-US" sz="1800" dirty="0" smtClean="0"/>
              <a:t>diagram visually</a:t>
            </a:r>
          </a:p>
          <a:p>
            <a:pPr marL="0" indent="0">
              <a:buNone/>
            </a:pPr>
            <a:r>
              <a:rPr lang="en-US" sz="1800" dirty="0" smtClean="0"/>
              <a:t> presents a series of actions</a:t>
            </a:r>
          </a:p>
          <a:p>
            <a:pPr marL="0" indent="0">
              <a:buNone/>
            </a:pPr>
            <a:r>
              <a:rPr lang="en-US" sz="1800" dirty="0" smtClean="0"/>
              <a:t> or flow of control in a system </a:t>
            </a:r>
          </a:p>
          <a:p>
            <a:pPr marL="0" indent="0">
              <a:buNone/>
            </a:pPr>
            <a:r>
              <a:rPr lang="en-US" sz="1800" dirty="0" smtClean="0"/>
              <a:t>similar to a </a:t>
            </a:r>
            <a:r>
              <a:rPr lang="en-US" sz="1800" u="sng" dirty="0" smtClean="0">
                <a:hlinkClick r:id="rId2"/>
              </a:rPr>
              <a:t>flowchart</a:t>
            </a:r>
            <a:r>
              <a:rPr lang="en-US" sz="1800" dirty="0" smtClean="0"/>
              <a:t> or a</a:t>
            </a:r>
          </a:p>
          <a:p>
            <a:pPr marL="0" indent="0">
              <a:buNone/>
            </a:pPr>
            <a:r>
              <a:rPr lang="en-US" sz="1800" dirty="0" smtClean="0"/>
              <a:t> </a:t>
            </a:r>
            <a:r>
              <a:rPr lang="en-US" sz="1800" u="sng" dirty="0" smtClean="0">
                <a:hlinkClick r:id="rId3"/>
              </a:rPr>
              <a:t>data flow diagram</a:t>
            </a:r>
            <a:r>
              <a:rPr lang="en-US" sz="1800" dirty="0" smtClean="0"/>
              <a:t>.</a:t>
            </a:r>
            <a:endParaRPr lang="en-US" sz="1800" dirty="0"/>
          </a:p>
        </p:txBody>
      </p:sp>
      <p:pic>
        <p:nvPicPr>
          <p:cNvPr id="4" name="Picture 3"/>
          <p:cNvPicPr/>
          <p:nvPr/>
        </p:nvPicPr>
        <p:blipFill>
          <a:blip r:embed="rId4">
            <a:extLst>
              <a:ext uri="{28A0092B-C50C-407E-A947-70E740481C1C}">
                <a14:useLocalDpi xmlns:a14="http://schemas.microsoft.com/office/drawing/2010/main" val="0"/>
              </a:ext>
            </a:extLst>
          </a:blip>
          <a:srcRect/>
          <a:stretch>
            <a:fillRect/>
          </a:stretch>
        </p:blipFill>
        <p:spPr bwMode="auto">
          <a:xfrm>
            <a:off x="4131732" y="1072515"/>
            <a:ext cx="7631289" cy="5023485"/>
          </a:xfrm>
          <a:prstGeom prst="rect">
            <a:avLst/>
          </a:prstGeom>
          <a:noFill/>
          <a:ln>
            <a:noFill/>
          </a:ln>
        </p:spPr>
      </p:pic>
    </p:spTree>
    <p:extLst>
      <p:ext uri="{BB962C8B-B14F-4D97-AF65-F5344CB8AC3E}">
        <p14:creationId xmlns:p14="http://schemas.microsoft.com/office/powerpoint/2010/main" val="33924176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8044" y="0"/>
            <a:ext cx="11830756" cy="586315"/>
          </a:xfrm>
        </p:spPr>
        <p:txBody>
          <a:bodyPr>
            <a:normAutofit fontScale="90000"/>
          </a:bodyPr>
          <a:lstStyle/>
          <a:p>
            <a:r>
              <a:rPr lang="en-US" dirty="0" smtClean="0"/>
              <a:t>Module</a:t>
            </a:r>
            <a:endParaRPr lang="en-US" dirty="0"/>
          </a:p>
        </p:txBody>
      </p:sp>
      <p:sp>
        <p:nvSpPr>
          <p:cNvPr id="5" name="Text Placeholder 4"/>
          <p:cNvSpPr>
            <a:spLocks noGrp="1"/>
          </p:cNvSpPr>
          <p:nvPr>
            <p:ph type="body" idx="1"/>
          </p:nvPr>
        </p:nvSpPr>
        <p:spPr>
          <a:xfrm>
            <a:off x="158044" y="575734"/>
            <a:ext cx="5839531" cy="530578"/>
          </a:xfrm>
        </p:spPr>
        <p:txBody>
          <a:bodyPr/>
          <a:lstStyle/>
          <a:p>
            <a:r>
              <a:rPr lang="en-US" dirty="0"/>
              <a:t>Basic Module</a:t>
            </a:r>
          </a:p>
        </p:txBody>
      </p:sp>
      <p:sp>
        <p:nvSpPr>
          <p:cNvPr id="6" name="Content Placeholder 5"/>
          <p:cNvSpPr>
            <a:spLocks noGrp="1"/>
          </p:cNvSpPr>
          <p:nvPr>
            <p:ph sz="half" idx="2"/>
          </p:nvPr>
        </p:nvSpPr>
        <p:spPr>
          <a:xfrm>
            <a:off x="158044" y="1207912"/>
            <a:ext cx="5839531" cy="5192888"/>
          </a:xfrm>
        </p:spPr>
        <p:txBody>
          <a:bodyPr>
            <a:normAutofit fontScale="92500" lnSpcReduction="10000"/>
          </a:bodyPr>
          <a:lstStyle/>
          <a:p>
            <a:pPr marL="0" indent="0">
              <a:buNone/>
            </a:pPr>
            <a:r>
              <a:rPr lang="en-US" b="1" dirty="0"/>
              <a:t>In this system two module are there</a:t>
            </a:r>
          </a:p>
          <a:p>
            <a:pPr>
              <a:buFont typeface="Wingdings" panose="05000000000000000000" pitchFamily="2" charset="2"/>
              <a:buChar char="q"/>
            </a:pPr>
            <a:r>
              <a:rPr lang="en-US" sz="2400" dirty="0"/>
              <a:t>User</a:t>
            </a:r>
          </a:p>
          <a:p>
            <a:pPr>
              <a:buFont typeface="Wingdings" panose="05000000000000000000" pitchFamily="2" charset="2"/>
              <a:buChar char="q"/>
            </a:pPr>
            <a:r>
              <a:rPr lang="en-US" sz="2400" dirty="0"/>
              <a:t>Admin</a:t>
            </a:r>
            <a:r>
              <a:rPr lang="en-US" sz="2400" b="1" dirty="0"/>
              <a:t>      </a:t>
            </a:r>
          </a:p>
          <a:p>
            <a:pPr marL="0" indent="0">
              <a:buNone/>
            </a:pPr>
            <a:r>
              <a:rPr lang="en-US" b="1" dirty="0"/>
              <a:t>1.User:-</a:t>
            </a:r>
          </a:p>
          <a:p>
            <a:pPr>
              <a:buFont typeface="Wingdings" panose="05000000000000000000" pitchFamily="2" charset="2"/>
              <a:buChar char="q"/>
            </a:pPr>
            <a:r>
              <a:rPr lang="en-US" sz="2400" dirty="0"/>
              <a:t>User a person who Participates .</a:t>
            </a:r>
          </a:p>
          <a:p>
            <a:pPr>
              <a:buFont typeface="Wingdings" panose="05000000000000000000" pitchFamily="2" charset="2"/>
              <a:buChar char="q"/>
            </a:pPr>
            <a:r>
              <a:rPr lang="en-US" sz="2400" dirty="0"/>
              <a:t>Each user have individual account.</a:t>
            </a:r>
          </a:p>
          <a:p>
            <a:pPr>
              <a:buFont typeface="Wingdings" panose="05000000000000000000" pitchFamily="2" charset="2"/>
              <a:buChar char="q"/>
            </a:pPr>
            <a:r>
              <a:rPr lang="en-US" sz="2400" dirty="0"/>
              <a:t>The options given to each registered user are: </a:t>
            </a:r>
          </a:p>
          <a:p>
            <a:pPr lvl="1">
              <a:buFont typeface="Wingdings" panose="05000000000000000000" pitchFamily="2" charset="2"/>
              <a:buChar char="§"/>
            </a:pPr>
            <a:r>
              <a:rPr lang="en-US" dirty="0"/>
              <a:t>Login and Logout.</a:t>
            </a:r>
          </a:p>
          <a:p>
            <a:pPr lvl="1">
              <a:buFont typeface="Wingdings" panose="05000000000000000000" pitchFamily="2" charset="2"/>
              <a:buChar char="§"/>
            </a:pPr>
            <a:r>
              <a:rPr lang="en-US" dirty="0"/>
              <a:t>Register.</a:t>
            </a:r>
          </a:p>
          <a:p>
            <a:pPr lvl="1">
              <a:buFont typeface="Wingdings" panose="05000000000000000000" pitchFamily="2" charset="2"/>
              <a:buChar char="§"/>
            </a:pPr>
            <a:r>
              <a:rPr lang="en-US" dirty="0"/>
              <a:t>Different type of events user can participate. </a:t>
            </a:r>
          </a:p>
          <a:p>
            <a:pPr lvl="1">
              <a:buFont typeface="Wingdings" panose="05000000000000000000" pitchFamily="2" charset="2"/>
              <a:buChar char="§"/>
            </a:pPr>
            <a:r>
              <a:rPr lang="en-US" dirty="0"/>
              <a:t>Get the information about events.</a:t>
            </a:r>
          </a:p>
          <a:p>
            <a:pPr lvl="1">
              <a:buFont typeface="Wingdings" panose="05000000000000000000" pitchFamily="2" charset="2"/>
              <a:buChar char="§"/>
            </a:pPr>
            <a:r>
              <a:rPr lang="en-US" dirty="0"/>
              <a:t>Give feedback .</a:t>
            </a:r>
          </a:p>
          <a:p>
            <a:pPr marL="0" indent="0">
              <a:buNone/>
            </a:pPr>
            <a:endParaRPr lang="en-US" dirty="0"/>
          </a:p>
        </p:txBody>
      </p:sp>
      <p:sp>
        <p:nvSpPr>
          <p:cNvPr id="7" name="Text Placeholder 6"/>
          <p:cNvSpPr>
            <a:spLocks noGrp="1"/>
          </p:cNvSpPr>
          <p:nvPr>
            <p:ph type="body" sz="quarter" idx="3"/>
          </p:nvPr>
        </p:nvSpPr>
        <p:spPr>
          <a:xfrm>
            <a:off x="6262510" y="575733"/>
            <a:ext cx="5647267" cy="530579"/>
          </a:xfrm>
        </p:spPr>
        <p:txBody>
          <a:bodyPr/>
          <a:lstStyle/>
          <a:p>
            <a:r>
              <a:rPr lang="en-US" dirty="0"/>
              <a:t>Welcome Page</a:t>
            </a:r>
          </a:p>
        </p:txBody>
      </p:sp>
      <p:pic>
        <p:nvPicPr>
          <p:cNvPr id="9" name="Picture Placeholder 6"/>
          <p:cNvPicPr>
            <a:picLocks noGrp="1"/>
          </p:cNvPicPr>
          <p:nvPr>
            <p:ph sz="quarter" idx="4"/>
          </p:nvPr>
        </p:nvPicPr>
        <p:blipFill rotWithShape="1">
          <a:blip r:embed="rId2">
            <a:extLst>
              <a:ext uri="{28A0092B-C50C-407E-A947-70E740481C1C}">
                <a14:useLocalDpi xmlns:a14="http://schemas.microsoft.com/office/drawing/2010/main" val="0"/>
              </a:ext>
            </a:extLst>
          </a:blip>
          <a:srcRect l="8751" t="9941" r="9030" b="5746"/>
          <a:stretch/>
        </p:blipFill>
        <p:spPr bwMode="auto">
          <a:xfrm>
            <a:off x="6118578" y="1207912"/>
            <a:ext cx="5791199" cy="519288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552028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1024</Words>
  <Application>Microsoft Office PowerPoint</Application>
  <PresentationFormat>Custom</PresentationFormat>
  <Paragraphs>134</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Contents</vt:lpstr>
      <vt:lpstr>PowerPoint Presentation</vt:lpstr>
      <vt:lpstr>PowerPoint Presentation</vt:lpstr>
      <vt:lpstr>Introduction</vt:lpstr>
      <vt:lpstr>PowerPoint Presentation</vt:lpstr>
      <vt:lpstr>                                            Problem Statement</vt:lpstr>
      <vt:lpstr>Module</vt:lpstr>
      <vt:lpstr>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Admin </vt:lpstr>
      <vt:lpstr>PowerPoint Presentation</vt:lpstr>
      <vt:lpstr>PowerPoint Presentation</vt:lpstr>
      <vt:lpstr> Solution to these problems </vt:lpstr>
      <vt:lpstr>Limitations </vt:lpstr>
      <vt:lpstr>                              Security System </vt:lpstr>
      <vt:lpstr>Future Scope </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2019-04-19T09:45:02Z</dcterms:created>
  <dcterms:modified xsi:type="dcterms:W3CDTF">2020-09-21T18:25:14Z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2018-11-21T00:44:46.2256006Z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